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sz="2800">
                <a:solidFill>
                  <a:srgbClr val="0B2E59"/>
                </a:solidFill>
              </a:defRPr>
            </a:pPr>
            <a:r>
              <a:t>第二季度客户交付与续费复盘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2000">
                <a:solidFill>
                  <a:srgbClr val="213547"/>
                </a:solidFill>
              </a:defRPr>
            </a:pPr>
            <a:r>
              <a:t>练习模板</a:t>
            </a:r>
          </a:p>
          <a:p>
            <a:r>
              <a:t>请替换为实际汇报日期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sz="2800">
                <a:solidFill>
                  <a:srgbClr val="0B2E59"/>
                </a:solidFill>
              </a:defRPr>
            </a:pPr>
            <a:r>
              <a:t>续费保持稳定，交付延期正在挤压客户体验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2000">
                <a:solidFill>
                  <a:srgbClr val="213547"/>
                </a:solidFill>
              </a:defRPr>
            </a:pPr>
            <a:r>
              <a:t>签约额　４８６万元</a:t>
            </a:r>
          </a:p>
          <a:p>
            <a:r>
              <a:t>续费率　８２％</a:t>
            </a:r>
          </a:p>
          <a:p>
            <a:r>
              <a:t>需要优先处理延期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sz="2800">
                <a:solidFill>
                  <a:srgbClr val="0B2E59"/>
                </a:solidFill>
              </a:defRPr>
            </a:pPr>
            <a:r>
              <a:t>流失在五月集中出现，六月已回落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2000">
                <a:solidFill>
                  <a:srgbClr val="213547"/>
                </a:solidFill>
              </a:defRPr>
            </a:pPr>
            <a:r>
              <a:t>四月　３家</a:t>
            </a:r>
          </a:p>
          <a:p>
            <a:r>
              <a:t>五月　５家</a:t>
            </a:r>
          </a:p>
          <a:p>
            <a:r>
              <a:t>六月　２家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sz="2800">
                <a:solidFill>
                  <a:srgbClr val="0B2E59"/>
                </a:solidFill>
              </a:defRPr>
            </a:pPr>
            <a:r>
              <a:t>七个延期项目中五个卡在测试账号开通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2000">
                <a:solidFill>
                  <a:srgbClr val="213547"/>
                </a:solidFill>
              </a:defRPr>
            </a:pPr>
            <a:r>
              <a:t>延期项目　７个</a:t>
            </a:r>
          </a:p>
          <a:p>
            <a:r>
              <a:t>账号开通迟滞　５个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sz="2800">
                <a:solidFill>
                  <a:srgbClr val="0B2E59"/>
                </a:solidFill>
              </a:defRPr>
            </a:pPr>
            <a:r>
              <a:t>交付团队发现问题时，项目已进入联调阶段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2000">
                <a:solidFill>
                  <a:srgbClr val="213547"/>
                </a:solidFill>
              </a:defRPr>
            </a:pPr>
            <a:r>
              <a:t>账号检查发生在联调准备阶段</a:t>
            </a:r>
          </a:p>
          <a:p>
            <a:r>
              <a:t>需要前移至立项后两日内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sz="2800">
                <a:solidFill>
                  <a:srgbClr val="0B2E59"/>
                </a:solidFill>
              </a:defRPr>
            </a:pPr>
            <a:r>
              <a:t>把账号开通检查前移到立项后两日内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2000">
                <a:solidFill>
                  <a:srgbClr val="213547"/>
                </a:solidFill>
              </a:defRPr>
            </a:pPr>
            <a:r>
              <a:t>客户成功组负责</a:t>
            </a:r>
          </a:p>
          <a:p>
            <a:r>
              <a:t>建立开通状态清单与超时提醒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sz="2800">
                <a:solidFill>
                  <a:srgbClr val="0B2E59"/>
                </a:solidFill>
              </a:defRPr>
            </a:pPr>
            <a:r>
              <a:t>下季度以减少延期项目为优先目标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2000">
                <a:solidFill>
                  <a:srgbClr val="213547"/>
                </a:solidFill>
              </a:defRPr>
            </a:pPr>
            <a:r>
              <a:t>跟踪账号开通及时率</a:t>
            </a:r>
          </a:p>
          <a:p>
            <a:r>
              <a:t>延期项目数</a:t>
            </a:r>
          </a:p>
          <a:p>
            <a:r>
              <a:t>续费风险客户数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sz="2800">
                <a:solidFill>
                  <a:srgbClr val="0B2E59"/>
                </a:solidFill>
              </a:defRPr>
            </a:pPr>
            <a:r>
              <a:t>需要确认客户成功组的跨部门协同权限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2000">
                <a:solidFill>
                  <a:srgbClr val="213547"/>
                </a:solidFill>
              </a:defRPr>
            </a:pPr>
            <a:r>
              <a:t>请确认立项后两日内的账号核验权限</a:t>
            </a:r>
          </a:p>
          <a:p>
            <a:r>
              <a:t>超时项目进入周例会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