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行程介绍课件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动画效果操作练习　封面待设置图标进入动画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412480" y="5120640"/>
            <a:ext cx="1554480" cy="822960"/>
          </a:xfrm>
          <a:prstGeom prst="roundRect">
            <a:avLst/>
          </a:prstGeom>
          <a:solidFill>
            <a:srgbClr val="1B6C8C"/>
          </a:solidFill>
          <a:ln>
            <a:solidFill>
              <a:srgbClr val="1B6C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图标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120640"/>
            <a:ext cx="69494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595959"/>
                </a:solidFill>
              </a:defRPr>
            </a:pPr>
            <a:r>
              <a:t>请为右侧图标设置一个从左侧飞入的进入动画，持续时间一秒，延迟零点五秒。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五日行程路线图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371600"/>
            <a:ext cx="9692640" cy="3566160"/>
          </a:xfrm>
          <a:prstGeom prst="rect">
            <a:avLst/>
          </a:prstGeom>
          <a:solidFill>
            <a:srgbClr val="E8DCC4"/>
          </a:solidFill>
          <a:ln>
            <a:solidFill>
              <a:srgbClr val="CCC2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88720" y="164592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214884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站点一</a:t>
            </a:r>
          </a:p>
        </p:txBody>
      </p:sp>
      <p:sp>
        <p:nvSpPr>
          <p:cNvPr id="6" name="Oval 5"/>
          <p:cNvSpPr/>
          <p:nvPr/>
        </p:nvSpPr>
        <p:spPr>
          <a:xfrm>
            <a:off x="3200400" y="292608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834640" y="342900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站点二</a:t>
            </a:r>
          </a:p>
        </p:txBody>
      </p:sp>
      <p:sp>
        <p:nvSpPr>
          <p:cNvPr id="8" name="Oval 7"/>
          <p:cNvSpPr/>
          <p:nvPr/>
        </p:nvSpPr>
        <p:spPr>
          <a:xfrm>
            <a:off x="5212080" y="173736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224028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站点三</a:t>
            </a:r>
          </a:p>
        </p:txBody>
      </p:sp>
      <p:sp>
        <p:nvSpPr>
          <p:cNvPr id="10" name="Oval 9"/>
          <p:cNvSpPr/>
          <p:nvPr/>
        </p:nvSpPr>
        <p:spPr>
          <a:xfrm>
            <a:off x="7223760" y="301752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352044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站点四</a:t>
            </a:r>
          </a:p>
        </p:txBody>
      </p:sp>
      <p:sp>
        <p:nvSpPr>
          <p:cNvPr id="12" name="Oval 11"/>
          <p:cNvSpPr/>
          <p:nvPr/>
        </p:nvSpPr>
        <p:spPr>
          <a:xfrm>
            <a:off x="9144000" y="164592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0" y="214884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站点五</a:t>
            </a:r>
          </a:p>
        </p:txBody>
      </p:sp>
      <p:sp>
        <p:nvSpPr>
          <p:cNvPr id="14" name="Isosceles Triangle 13"/>
          <p:cNvSpPr/>
          <p:nvPr/>
        </p:nvSpPr>
        <p:spPr>
          <a:xfrm rot="5400000">
            <a:off x="1143000" y="2331720"/>
            <a:ext cx="457200" cy="365760"/>
          </a:xfrm>
          <a:prstGeom prst="triangle">
            <a:avLst/>
          </a:prstGeom>
          <a:solidFill>
            <a:srgbClr val="D98C1F"/>
          </a:solidFill>
          <a:ln>
            <a:solidFill>
              <a:srgbClr val="D98C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5120640"/>
            <a:ext cx="9692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595959"/>
                </a:solidFill>
              </a:defRPr>
            </a:pPr>
            <a:r>
              <a:t>请为黄色三角形图标绘制一条自由路径，依次经过站点一、站点二、站点三、站点四，最终到达站点五，并检查路径起点是否与图标当前位置完全重合。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站点一详情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58521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/>
            </a:pPr>
            <a:r>
              <a:t>第一天　集合说明</a:t>
            </a:r>
          </a:p>
          <a:p>
            <a:pPr>
              <a:defRPr sz="1600"/>
            </a:pPr>
            <a:r>
              <a:t>熟悉集合地点安全须知，领取行程手册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8778240" y="1554480"/>
            <a:ext cx="640080" cy="640080"/>
          </a:xfrm>
          <a:prstGeom prst="triangle">
            <a:avLst/>
          </a:prstGeom>
          <a:solidFill>
            <a:srgbClr val="D98C1F"/>
          </a:solidFill>
          <a:ln>
            <a:solidFill>
              <a:srgbClr val="D98C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t>！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035040" y="2468880"/>
            <a:ext cx="356616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D98C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>
              <a:defRPr sz="1300"/>
            </a:pPr>
            <a:r>
              <a:t>行程如遇特殊天气可能调整，建议携带雨具与备用现金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120640"/>
            <a:ext cx="9692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595959"/>
                </a:solidFill>
              </a:defRPr>
            </a:pPr>
            <a:r>
              <a:t>请为正文文本框设置强调动画，为提示文本框设置退出动画，再用触发器把提示文本框的出现动作交给三角形警示图标控制。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站点图标的批量动画复用</a:t>
            </a:r>
          </a:p>
        </p:txBody>
      </p:sp>
      <p:sp>
        <p:nvSpPr>
          <p:cNvPr id="3" name="Oval 2"/>
          <p:cNvSpPr/>
          <p:nvPr/>
        </p:nvSpPr>
        <p:spPr>
          <a:xfrm>
            <a:off x="1097280" y="1828800"/>
            <a:ext cx="502920" cy="502920"/>
          </a:xfrm>
          <a:prstGeom prst="ellipse">
            <a:avLst/>
          </a:prstGeom>
          <a:solidFill>
            <a:srgbClr val="1B6C8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33172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站点一（样板）</a:t>
            </a:r>
          </a:p>
        </p:txBody>
      </p:sp>
      <p:sp>
        <p:nvSpPr>
          <p:cNvPr id="5" name="Oval 4"/>
          <p:cNvSpPr/>
          <p:nvPr/>
        </p:nvSpPr>
        <p:spPr>
          <a:xfrm>
            <a:off x="3291840" y="1828800"/>
            <a:ext cx="502920" cy="502920"/>
          </a:xfrm>
          <a:prstGeom prst="ellipse">
            <a:avLst/>
          </a:prstGeom>
          <a:solidFill>
            <a:srgbClr val="9AA5A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926080" y="233172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站点二</a:t>
            </a:r>
          </a:p>
        </p:txBody>
      </p:sp>
      <p:sp>
        <p:nvSpPr>
          <p:cNvPr id="7" name="Oval 6"/>
          <p:cNvSpPr/>
          <p:nvPr/>
        </p:nvSpPr>
        <p:spPr>
          <a:xfrm>
            <a:off x="5303520" y="1828800"/>
            <a:ext cx="502920" cy="502920"/>
          </a:xfrm>
          <a:prstGeom prst="ellipse">
            <a:avLst/>
          </a:prstGeom>
          <a:solidFill>
            <a:srgbClr val="9AA5A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233172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站点三</a:t>
            </a:r>
          </a:p>
        </p:txBody>
      </p:sp>
      <p:sp>
        <p:nvSpPr>
          <p:cNvPr id="9" name="Oval 8"/>
          <p:cNvSpPr/>
          <p:nvPr/>
        </p:nvSpPr>
        <p:spPr>
          <a:xfrm>
            <a:off x="7315200" y="1828800"/>
            <a:ext cx="502920" cy="502920"/>
          </a:xfrm>
          <a:prstGeom prst="ellipse">
            <a:avLst/>
          </a:prstGeom>
          <a:solidFill>
            <a:srgbClr val="9AA5A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49440" y="233172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站点四</a:t>
            </a:r>
          </a:p>
        </p:txBody>
      </p:sp>
      <p:sp>
        <p:nvSpPr>
          <p:cNvPr id="11" name="Oval 10"/>
          <p:cNvSpPr/>
          <p:nvPr/>
        </p:nvSpPr>
        <p:spPr>
          <a:xfrm>
            <a:off x="9326880" y="1828800"/>
            <a:ext cx="502920" cy="502920"/>
          </a:xfrm>
          <a:prstGeom prst="ellipse">
            <a:avLst/>
          </a:prstGeom>
          <a:solidFill>
            <a:srgbClr val="9AA5A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961120" y="2331720"/>
            <a:ext cx="12344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 b="1"/>
            </a:pPr>
            <a:r>
              <a:t>站点五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120640"/>
            <a:ext cx="9692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595959"/>
                </a:solidFill>
              </a:defRPr>
            </a:pPr>
            <a:r>
              <a:t>请先给站点一图标设置一个放大缩小的强调动画作为样板，再用动画刷把这个动画依次复制给其余四个图标。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章末任务对照表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463040"/>
          <a:ext cx="969264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6583680"/>
              </a:tblGrid>
              <a:tr h="658368">
                <a:tc>
                  <a:txBody>
                    <a:bodyPr/>
                    <a:lstStyle/>
                    <a:p>
                      <a:r>
                        <a:t>幻灯片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需要完成的操作</a:t>
                      </a:r>
                    </a:p>
                  </a:txBody>
                  <a:tcPr/>
                </a:tc>
              </a:tr>
              <a:tr h="658368">
                <a:tc>
                  <a:txBody>
                    <a:bodyPr/>
                    <a:lstStyle/>
                    <a:p>
                      <a:r>
                        <a:t>封面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图标设置从左侧飞入的进入动画</a:t>
                      </a:r>
                    </a:p>
                  </a:txBody>
                  <a:tcPr/>
                </a:tc>
              </a:tr>
              <a:tr h="658368">
                <a:tc>
                  <a:txBody>
                    <a:bodyPr/>
                    <a:lstStyle/>
                    <a:p>
                      <a:r>
                        <a:t>路线地图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绘制经过五个站点的自由动作路径动画</a:t>
                      </a:r>
                    </a:p>
                  </a:txBody>
                  <a:tcPr/>
                </a:tc>
              </a:tr>
              <a:tr h="658368">
                <a:tc>
                  <a:txBody>
                    <a:bodyPr/>
                    <a:lstStyle/>
                    <a:p>
                      <a:r>
                        <a:t>站点一详情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设置强调与退出动画，并用触发器关联警示图标</a:t>
                      </a:r>
                    </a:p>
                  </a:txBody>
                  <a:tcPr/>
                </a:tc>
              </a:tr>
              <a:tr h="658368">
                <a:tc>
                  <a:txBody>
                    <a:bodyPr/>
                    <a:lstStyle/>
                    <a:p>
                      <a:r>
                        <a:t>站点图标批量复用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用动画刷把样板动画复制到其余四个图标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