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/Relationships>
</file>

<file path=ppt/charts/_rels/chart1.xml.rels><?xml version='1.0' encoding='UTF-8' standalone='yes'?>
<Relationships xmlns="http://schemas.openxmlformats.org/package/2006/relationships"><Relationship Id="rId1" Type="http://schemas.openxmlformats.org/officeDocument/2006/relationships/package" Target="../embeddings/Microsoft_Excel_Sheet1.xlsx"/></Relationships>
</file>

<file path=ppt/charts/_rels/chart2.xml.rels><?xml version='1.0' encoding='UTF-8' standalone='yes'?>
<Relationships xmlns="http://schemas.openxmlformats.org/package/2006/relationships"><Relationship Id="rId1" Type="http://schemas.openxmlformats.org/officeDocument/2006/relationships/package" Target="../embeddings/Microsoft_Excel_Sheet2.xlsx"/></Relationships>
</file>

<file path=ppt/charts/_rels/chart3.xml.rels><?xml version='1.0' encoding='UTF-8' standalone='yes'?>
<Relationships xmlns="http://schemas.openxmlformats.org/package/2006/relationships"><Relationship Id="rId1" Type="http://schemas.openxmlformats.org/officeDocument/2006/relationships/package" Target="../embeddings/Microsoft_Excel_Sheet3.xlsx"/></Relationships>
</file>

<file path=ppt/charts/_rels/chart4.xml.rels><?xml version='1.0' encoding='UTF-8' standalone='yes'?>
<Relationships xmlns="http://schemas.openxmlformats.org/package/2006/relationships"><Relationship Id="rId1" Type="http://schemas.openxmlformats.org/officeDocument/2006/relationships/package" Target="../embeddings/Microsoft_Excel_Sheet4.xlsx"/></Relationships>
</file>

<file path=ppt/charts/_rels/chart5.xml.rels><?xml version='1.0' encoding='UTF-8' standalone='yes'?>
<Relationships xmlns="http://schemas.openxmlformats.org/package/2006/relationships"><Relationship Id="rId1" Type="http://schemas.openxmlformats.org/officeDocument/2006/relationships/package" Target="../embeddings/Microsoft_Excel_Sheet5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chart>
    <c:autoTitleDeleted val="1"/>
    <c:plotArea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管理人群</c:v>
                </c:pt>
              </c:strCache>
            </c:strRef>
          </c:tx>
          <c:cat>
            <c:strRef>
              <c:f>Sheet1!$A$2:$A$5</c:f>
              <c:strCache>
                <c:ptCount val="4"/>
                <c:pt idx="0">
                  <c:v>高血压</c:v>
                </c:pt>
                <c:pt idx="1">
                  <c:v>糖尿病</c:v>
                </c:pt>
                <c:pt idx="2">
                  <c:v>慢阻肺</c:v>
                </c:pt>
                <c:pt idx="3">
                  <c:v>其他慢性病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1840</c:v>
                </c:pt>
                <c:pt idx="1">
                  <c:v>760</c:v>
                </c:pt>
                <c:pt idx="2">
                  <c:v>410</c:v>
                </c:pt>
                <c:pt idx="3">
                  <c:v>250</c:v>
                </c:pt>
              </c:numCache>
            </c:numRef>
          </c:val>
        </c:ser>
      </c:pieChart>
    </c:plotArea>
    <c:legend>
      <c:legendPos/>
      <c:overlay val="0"/>
    </c:legend>
    <c:dispBlanksAs val="gap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chart>
    <c:title>
      <c:tx>
        <c:rich>
          <a:bodyPr/>
          <a:lstStyle/>
          <a:p>
            <a:r>
              <a:t>图表标题</a:t>
            </a:r>
          </a:p>
        </c:rich>
      </c:tx>
      <c:layout/>
      <c:overlay val="0"/>
    </c:title>
    <c:autoTitleDeleted val="0"/>
    <c:plotArea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疫苗接种率</c:v>
                </c:pt>
              </c:strCache>
            </c:strRef>
          </c:tx>
          <c:cat>
            <c:strRef>
              <c:f>Sheet1!$A$2:$A$6</c:f>
              <c:strCache>
                <c:ptCount val="5"/>
                <c:pt idx="0">
                  <c:v>二〇二一年</c:v>
                </c:pt>
                <c:pt idx="1">
                  <c:v>二〇二二年</c:v>
                </c:pt>
                <c:pt idx="2">
                  <c:v>二〇二三年</c:v>
                </c:pt>
                <c:pt idx="3">
                  <c:v>二〇二四年</c:v>
                </c:pt>
                <c:pt idx="4">
                  <c:v>二〇二五年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96.2</c:v>
                </c:pt>
                <c:pt idx="1">
                  <c:v>95.8</c:v>
                </c:pt>
                <c:pt idx="2">
                  <c:v>97.1</c:v>
                </c:pt>
                <c:pt idx="3">
                  <c:v>97.6</c:v>
                </c:pt>
                <c:pt idx="4">
                  <c:v>98.3</c:v>
                </c:pt>
              </c:numCache>
            </c:numRef>
          </c:val>
          <c:smooth val="0"/>
        </c:ser>
        <c:marker val="1"/>
        <c:smooth val="0"/>
        <c:axId val="2118791784"/>
        <c:axId val="2140495176"/>
      </c:lineChart>
      <c:catAx>
        <c:axId val="2118791784"/>
        <c:scaling>
          <c:orientation val="minMax"/>
        </c:scaling>
        <c:delete val="0"/>
        <c:axPos val="b"/>
        <c:majorTickMark val="out"/>
        <c:minorTickMark val="none"/>
        <c:tickLblPos val="nextTo"/>
        <c:crossAx val="2140495176"/>
        <c:crosses val="autoZero"/>
        <c:auto val="1"/>
        <c:lblAlgn val="ctr"/>
        <c:lblOffset val="100"/>
        <c:noMultiLvlLbl val="0"/>
      </c:catAx>
      <c:valAx>
        <c:axId val="2140495176"/>
        <c:scaling/>
        <c:delete val="0"/>
        <c:axPos val="l"/>
        <c:majorGridlines/>
        <c:majorTickMark val="out"/>
        <c:minorTickMark val="none"/>
        <c:tickLblPos val="nextTo"/>
        <c:crossAx val="2118791784"/>
        <c:crosses val="autoZero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chart>
    <c:autoTitleDeleted val="1"/>
    <c:plotArea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接诊总量</c:v>
                </c:pt>
              </c:strCache>
            </c:strRef>
          </c:tx>
          <c:cat>
            <c:strRef>
              <c:f>Sheet1!$A$2:$A$5</c:f>
              <c:strCache>
                <c:ptCount val="4"/>
                <c:pt idx="0">
                  <c:v>第一季度</c:v>
                </c:pt>
                <c:pt idx="1">
                  <c:v>第二季度</c:v>
                </c:pt>
                <c:pt idx="2">
                  <c:v>第三季度</c:v>
                </c:pt>
                <c:pt idx="3">
                  <c:v>第四季度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3549</c:v>
                </c:pt>
                <c:pt idx="1">
                  <c:v>3981</c:v>
                </c:pt>
                <c:pt idx="2">
                  <c:v>4325</c:v>
                </c:pt>
                <c:pt idx="3">
                  <c:v>3875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满意度评分</c:v>
                </c:pt>
              </c:strCache>
            </c:strRef>
          </c:tx>
          <c:cat>
            <c:strRef>
              <c:f>Sheet1!$A$2:$A$5</c:f>
              <c:strCache>
                <c:ptCount val="4"/>
                <c:pt idx="0">
                  <c:v>第一季度</c:v>
                </c:pt>
                <c:pt idx="1">
                  <c:v>第二季度</c:v>
                </c:pt>
                <c:pt idx="2">
                  <c:v>第三季度</c:v>
                </c:pt>
                <c:pt idx="3">
                  <c:v>第四季度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4.1</c:v>
                </c:pt>
                <c:pt idx="1">
                  <c:v>4.3</c:v>
                </c:pt>
                <c:pt idx="2">
                  <c:v>3.9</c:v>
                </c:pt>
                <c:pt idx="3">
                  <c:v>4.4</c:v>
                </c:pt>
              </c:numCache>
            </c:numRef>
          </c:val>
        </c:ser>
        <c:axId val="-2068027336"/>
        <c:axId val="-2113994440"/>
      </c:barChart>
      <c:catAx>
        <c:axId val="-2068027336"/>
        <c:scaling>
          <c:orientation val="minMax"/>
        </c:scaling>
        <c:delete val="0"/>
        <c:axPos val="b"/>
        <c:majorTickMark val="out"/>
        <c:minorTickMark val="none"/>
        <c:tickLblPos val="nextTo"/>
        <c:crossAx val="-2113994440"/>
        <c:crosses val="autoZero"/>
        <c:auto val="1"/>
        <c:lblAlgn val="ctr"/>
        <c:lblOffset val="100"/>
        <c:noMultiLvlLbl val="0"/>
      </c:catAx>
      <c:valAx>
        <c:axId val="-2113994440"/>
        <c:scaling/>
        <c:delete val="0"/>
        <c:axPos val="l"/>
        <c:majorGridlines/>
        <c:majorTickMark val="out"/>
        <c:minorTickMark val="none"/>
        <c:tickLblPos val="nextTo"/>
        <c:crossAx val="-2068027336"/>
        <c:crosses val="autoZero"/>
      </c:valAx>
    </c:plotArea>
    <c:legend>
      <c:legendPos val="b"/>
      <c:overlay val="0"/>
    </c:legend>
    <c:dispBlanksAs val="gap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chart>
    <c:autoTitleDeleted val="1"/>
    <c:plotArea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接诊人次</c:v>
                </c:pt>
              </c:strCache>
            </c:strRef>
          </c:tx>
          <c:cat>
            <c:strRef>
              <c:f>Sheet1!$A$2:$A$6</c:f>
              <c:strCache>
                <c:ptCount val="5"/>
                <c:pt idx="0">
                  <c:v>8:00-9:00</c:v>
                </c:pt>
                <c:pt idx="1">
                  <c:v>9:00-10:00</c:v>
                </c:pt>
                <c:pt idx="2">
                  <c:v>10:00-11:00</c:v>
                </c:pt>
                <c:pt idx="3">
                  <c:v>14:00-15:00</c:v>
                </c:pt>
                <c:pt idx="4">
                  <c:v>15:00-16:00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96</c:v>
                </c:pt>
                <c:pt idx="1">
                  <c:v>158</c:v>
                </c:pt>
                <c:pt idx="2">
                  <c:v>142</c:v>
                </c:pt>
                <c:pt idx="3">
                  <c:v>88</c:v>
                </c:pt>
                <c:pt idx="4">
                  <c:v>105</c:v>
                </c:pt>
              </c:numCache>
            </c:numRef>
          </c:val>
        </c:ser>
        <c:axId val="-2068027336"/>
        <c:axId val="-2113994440"/>
      </c:barChart>
      <c:catAx>
        <c:axId val="-2068027336"/>
        <c:scaling>
          <c:orientation val="minMax"/>
        </c:scaling>
        <c:delete val="0"/>
        <c:axPos val="b"/>
        <c:majorTickMark val="out"/>
        <c:minorTickMark val="none"/>
        <c:tickLblPos val="nextTo"/>
        <c:crossAx val="-2113994440"/>
        <c:crosses val="autoZero"/>
        <c:auto val="1"/>
        <c:lblAlgn val="ctr"/>
        <c:lblOffset val="100"/>
        <c:noMultiLvlLbl val="0"/>
      </c:catAx>
      <c:valAx>
        <c:axId val="-2113994440"/>
        <c:scaling/>
        <c:delete val="0"/>
        <c:axPos val="l"/>
        <c:majorGridlines/>
        <c:majorTickMark val="out"/>
        <c:minorTickMark val="none"/>
        <c:tickLblPos val="nextTo"/>
        <c:crossAx val="-2068027336"/>
        <c:crosses val="autoZero"/>
      </c:valAx>
    </c:plotArea>
    <c:dispBlanksAs val="gap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chart>
    <c:autoTitleDeleted val="1"/>
    <c:plotArea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满意度评分</c:v>
                </c:pt>
              </c:strCache>
            </c:strRef>
          </c:tx>
          <c:cat>
            <c:strRef>
              <c:f>Sheet1!$A$2:$A$5</c:f>
              <c:strCache>
                <c:ptCount val="4"/>
                <c:pt idx="0">
                  <c:v>第一季度</c:v>
                </c:pt>
                <c:pt idx="1">
                  <c:v>第二季度</c:v>
                </c:pt>
                <c:pt idx="2">
                  <c:v>第三季度</c:v>
                </c:pt>
                <c:pt idx="3">
                  <c:v>第四季度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4.1</c:v>
                </c:pt>
                <c:pt idx="1">
                  <c:v>4.3</c:v>
                </c:pt>
                <c:pt idx="2">
                  <c:v>3.9</c:v>
                </c:pt>
                <c:pt idx="3">
                  <c:v>4.4</c:v>
                </c:pt>
              </c:numCache>
            </c:numRef>
          </c:val>
          <c:smooth val="0"/>
        </c:ser>
        <c:marker val="1"/>
        <c:smooth val="0"/>
        <c:axId val="2118791784"/>
        <c:axId val="2140495176"/>
      </c:lineChart>
      <c:catAx>
        <c:axId val="2118791784"/>
        <c:scaling>
          <c:orientation val="minMax"/>
        </c:scaling>
        <c:delete val="0"/>
        <c:axPos val="b"/>
        <c:majorTickMark val="out"/>
        <c:minorTickMark val="none"/>
        <c:tickLblPos val="nextTo"/>
        <c:crossAx val="2140495176"/>
        <c:crosses val="autoZero"/>
        <c:auto val="1"/>
        <c:lblAlgn val="ctr"/>
        <c:lblOffset val="100"/>
        <c:noMultiLvlLbl val="0"/>
      </c:catAx>
      <c:valAx>
        <c:axId val="2140495176"/>
        <c:scaling/>
        <c:delete val="0"/>
        <c:axPos val="l"/>
        <c:majorGridlines/>
        <c:majorTickMark val="out"/>
        <c:minorTickMark val="none"/>
        <c:tickLblPos val="nextTo"/>
        <c:crossAx val="2118791784"/>
        <c:crosses val="autoZero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chart" Target="../charts/chart1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chart" Target="../charts/chart2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chart" Target="../charts/chart3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chart" Target="../charts/chart4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chart" Target="../charts/chart5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914400" y="2560320"/>
            <a:ext cx="10332720" cy="1645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4000" b="1">
                <a:latin typeface="Microsoft YaHei"/>
              </a:defRPr>
            </a:pPr>
            <a:r>
              <a:t>桂香里社区卫生服务中心年度工作报告</a:t>
            </a:r>
          </a:p>
          <a:p>
            <a:pPr algn="ctr">
              <a:defRPr sz="2200">
                <a:solidFill>
                  <a:srgbClr val="1F3A5F"/>
                </a:solidFill>
                <a:latin typeface="Microsoft YaHei"/>
              </a:defRPr>
            </a:pPr>
            <a:r>
              <a:t>第六章 表格与图表 练习模板（未完成版）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228600"/>
            <a:ext cx="11277295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200" b="1">
                <a:latin typeface="Microsoft YaHei"/>
              </a:defRPr>
            </a:pPr>
            <a:r>
              <a:t>三科室月度接诊人次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548640" y="1005840"/>
          <a:ext cx="11064240" cy="5303520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2011680"/>
                <a:gridCol w="3017520"/>
                <a:gridCol w="3017520"/>
                <a:gridCol w="3017520"/>
              </a:tblGrid>
              <a:tr h="378822">
                <a:tc>
                  <a:txBody>
                    <a:bodyPr/>
                    <a:lstStyle/>
                    <a:p>
                      <a:pPr algn="l"/>
                      <a:r>
                        <a:rPr sz="1200" b="0">
                          <a:latin typeface="Microsoft YaHei"/>
                        </a:rPr>
                        <a:t>月度接诊人次统计（单位：人次）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sz="1200" b="0">
                          <a:latin typeface="Microsoft YaHei"/>
                        </a:rPr>
                        <a:t>月度接诊人次统计（单位：人次）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sz="1200" b="0">
                          <a:latin typeface="Microsoft YaHei"/>
                        </a:rPr>
                        <a:t>月度接诊人次统计（单位：人次）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sz="1200" b="0">
                          <a:latin typeface="Microsoft YaHei"/>
                        </a:rPr>
                        <a:t>月度接诊人次统计（单位：人次）</a:t>
                      </a:r>
                    </a:p>
                  </a:txBody>
                  <a:tcPr/>
                </a:tc>
              </a:tr>
              <a:tr h="378822">
                <a:tc>
                  <a:txBody>
                    <a:bodyPr/>
                    <a:lstStyle/>
                    <a:p>
                      <a:pPr algn="l"/>
                      <a:r>
                        <a:rPr sz="1200" b="0">
                          <a:latin typeface="Microsoft YaHei"/>
                        </a:rPr>
                        <a:t>月份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sz="1200" b="0">
                          <a:latin typeface="Microsoft YaHei"/>
                        </a:rPr>
                        <a:t>全科门诊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sz="1200" b="0">
                          <a:latin typeface="Microsoft YaHei"/>
                        </a:rPr>
                        <a:t>中医科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sz="1200" b="0">
                          <a:latin typeface="Microsoft YaHei"/>
                        </a:rPr>
                        <a:t>儿童保健科</a:t>
                      </a:r>
                    </a:p>
                  </a:txBody>
                  <a:tcPr/>
                </a:tc>
              </a:tr>
              <a:tr h="378822">
                <a:tc>
                  <a:txBody>
                    <a:bodyPr/>
                    <a:lstStyle/>
                    <a:p>
                      <a:pPr algn="l"/>
                      <a:r>
                        <a:rPr sz="1200" b="0">
                          <a:latin typeface="Microsoft YaHei"/>
                        </a:rPr>
                        <a:t>一月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sz="1200" b="0">
                          <a:latin typeface="Microsoft YaHei"/>
                        </a:rPr>
                        <a:t>612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sz="1200" b="0">
                          <a:latin typeface="Microsoft YaHei"/>
                        </a:rPr>
                        <a:t>398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sz="1200" b="0">
                          <a:latin typeface="Microsoft YaHei"/>
                        </a:rPr>
                        <a:t>205</a:t>
                      </a:r>
                    </a:p>
                  </a:txBody>
                  <a:tcPr/>
                </a:tc>
              </a:tr>
              <a:tr h="378822">
                <a:tc>
                  <a:txBody>
                    <a:bodyPr/>
                    <a:lstStyle/>
                    <a:p>
                      <a:pPr algn="l"/>
                      <a:r>
                        <a:rPr sz="1200" b="0">
                          <a:latin typeface="Microsoft YaHei"/>
                        </a:rPr>
                        <a:t>二月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sz="1200" b="0">
                          <a:latin typeface="Microsoft YaHei"/>
                        </a:rPr>
                        <a:t>588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sz="1200" b="0">
                          <a:latin typeface="Microsoft YaHei"/>
                        </a:rPr>
                        <a:t>365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sz="1200" b="0">
                          <a:latin typeface="Microsoft YaHei"/>
                        </a:rPr>
                        <a:t>198</a:t>
                      </a:r>
                    </a:p>
                  </a:txBody>
                  <a:tcPr/>
                </a:tc>
              </a:tr>
              <a:tr h="378822">
                <a:tc>
                  <a:txBody>
                    <a:bodyPr/>
                    <a:lstStyle/>
                    <a:p>
                      <a:pPr algn="l"/>
                      <a:r>
                        <a:rPr sz="1200" b="0">
                          <a:latin typeface="Microsoft YaHei"/>
                        </a:rPr>
                        <a:t>三月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sz="1200" b="0">
                          <a:latin typeface="Microsoft YaHei"/>
                        </a:rPr>
                        <a:t>601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sz="1200" b="0">
                          <a:latin typeface="Microsoft YaHei"/>
                        </a:rPr>
                        <a:t>372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sz="1200" b="0">
                          <a:latin typeface="Microsoft YaHei"/>
                        </a:rPr>
                        <a:t>210</a:t>
                      </a:r>
                    </a:p>
                  </a:txBody>
                  <a:tcPr/>
                </a:tc>
              </a:tr>
              <a:tr h="378822">
                <a:tc>
                  <a:txBody>
                    <a:bodyPr/>
                    <a:lstStyle/>
                    <a:p>
                      <a:pPr algn="l"/>
                      <a:r>
                        <a:rPr sz="1200" b="0">
                          <a:latin typeface="Microsoft YaHei"/>
                        </a:rPr>
                        <a:t>四月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sz="1200" b="0">
                          <a:latin typeface="Microsoft YaHei"/>
                        </a:rPr>
                        <a:t>633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sz="1200" b="0">
                          <a:latin typeface="Microsoft YaHei"/>
                        </a:rPr>
                        <a:t>410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sz="1200" b="0">
                          <a:latin typeface="Microsoft YaHei"/>
                        </a:rPr>
                        <a:t>225</a:t>
                      </a:r>
                    </a:p>
                  </a:txBody>
                  <a:tcPr/>
                </a:tc>
              </a:tr>
              <a:tr h="378822">
                <a:tc>
                  <a:txBody>
                    <a:bodyPr/>
                    <a:lstStyle/>
                    <a:p>
                      <a:pPr algn="l"/>
                      <a:r>
                        <a:rPr sz="1200" b="0">
                          <a:latin typeface="Microsoft YaHei"/>
                        </a:rPr>
                        <a:t>五月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sz="1200" b="0">
                          <a:latin typeface="Microsoft YaHei"/>
                        </a:rPr>
                        <a:t>645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sz="1200" b="0">
                          <a:latin typeface="Microsoft YaHei"/>
                        </a:rPr>
                        <a:t>430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sz="1200" b="0">
                          <a:latin typeface="Microsoft YaHei"/>
                        </a:rPr>
                        <a:t>238</a:t>
                      </a:r>
                    </a:p>
                  </a:txBody>
                  <a:tcPr/>
                </a:tc>
              </a:tr>
              <a:tr h="378822">
                <a:tc>
                  <a:txBody>
                    <a:bodyPr/>
                    <a:lstStyle/>
                    <a:p>
                      <a:pPr algn="l"/>
                      <a:r>
                        <a:rPr sz="1200" b="0">
                          <a:latin typeface="Microsoft YaHei"/>
                        </a:rPr>
                        <a:t>六月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sz="1200" b="0">
                          <a:latin typeface="Microsoft YaHei"/>
                        </a:rPr>
                        <a:t>690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sz="1200" b="0">
                          <a:latin typeface="Microsoft YaHei"/>
                        </a:rPr>
                        <a:t>455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sz="1200" b="0">
                          <a:latin typeface="Microsoft YaHei"/>
                        </a:rPr>
                        <a:t>255</a:t>
                      </a:r>
                    </a:p>
                  </a:txBody>
                  <a:tcPr/>
                </a:tc>
              </a:tr>
              <a:tr h="378822">
                <a:tc>
                  <a:txBody>
                    <a:bodyPr/>
                    <a:lstStyle/>
                    <a:p>
                      <a:pPr algn="l"/>
                      <a:r>
                        <a:rPr sz="1200" b="0">
                          <a:latin typeface="Microsoft YaHei"/>
                        </a:rPr>
                        <a:t>七月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sz="1200" b="0">
                          <a:latin typeface="Microsoft YaHei"/>
                        </a:rPr>
                        <a:t>705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sz="1200" b="0">
                          <a:latin typeface="Microsoft YaHei"/>
                        </a:rPr>
                        <a:t>468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sz="1200" b="0">
                          <a:latin typeface="Microsoft YaHei"/>
                        </a:rPr>
                        <a:t>262</a:t>
                      </a:r>
                    </a:p>
                  </a:txBody>
                  <a:tcPr/>
                </a:tc>
              </a:tr>
              <a:tr h="378822">
                <a:tc>
                  <a:txBody>
                    <a:bodyPr/>
                    <a:lstStyle/>
                    <a:p>
                      <a:pPr algn="l"/>
                      <a:r>
                        <a:rPr sz="1200" b="0">
                          <a:latin typeface="Microsoft YaHei"/>
                        </a:rPr>
                        <a:t>八月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sz="1200" b="0">
                          <a:latin typeface="Microsoft YaHei"/>
                        </a:rPr>
                        <a:t>722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sz="1200" b="0">
                          <a:latin typeface="Microsoft YaHei"/>
                        </a:rPr>
                        <a:t>480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sz="1200" b="0">
                          <a:latin typeface="Microsoft YaHei"/>
                        </a:rPr>
                        <a:t>270</a:t>
                      </a:r>
                    </a:p>
                  </a:txBody>
                  <a:tcPr/>
                </a:tc>
              </a:tr>
              <a:tr h="378822">
                <a:tc>
                  <a:txBody>
                    <a:bodyPr/>
                    <a:lstStyle/>
                    <a:p>
                      <a:pPr algn="l"/>
                      <a:r>
                        <a:rPr sz="1200" b="0">
                          <a:latin typeface="Microsoft YaHei"/>
                        </a:rPr>
                        <a:t>九月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sz="1200" b="0">
                          <a:latin typeface="Microsoft YaHei"/>
                        </a:rPr>
                        <a:t>698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sz="1200" b="0">
                          <a:latin typeface="Microsoft YaHei"/>
                        </a:rPr>
                        <a:t>462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sz="1200" b="0">
                          <a:latin typeface="Microsoft YaHei"/>
                        </a:rPr>
                        <a:t>258</a:t>
                      </a:r>
                    </a:p>
                  </a:txBody>
                  <a:tcPr/>
                </a:tc>
              </a:tr>
              <a:tr h="378822">
                <a:tc>
                  <a:txBody>
                    <a:bodyPr/>
                    <a:lstStyle/>
                    <a:p>
                      <a:pPr algn="l"/>
                      <a:r>
                        <a:rPr sz="1200" b="0">
                          <a:latin typeface="Microsoft YaHei"/>
                        </a:rPr>
                        <a:t>十月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sz="1200" b="0">
                          <a:latin typeface="Microsoft YaHei"/>
                        </a:rPr>
                        <a:t>660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sz="1200" b="0">
                          <a:latin typeface="Microsoft YaHei"/>
                        </a:rPr>
                        <a:t>440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sz="1200" b="0">
                          <a:latin typeface="Microsoft YaHei"/>
                        </a:rPr>
                        <a:t>240</a:t>
                      </a:r>
                    </a:p>
                  </a:txBody>
                  <a:tcPr/>
                </a:tc>
              </a:tr>
              <a:tr h="378822">
                <a:tc>
                  <a:txBody>
                    <a:bodyPr/>
                    <a:lstStyle/>
                    <a:p>
                      <a:pPr algn="l"/>
                      <a:r>
                        <a:rPr sz="1200" b="0">
                          <a:latin typeface="Microsoft YaHei"/>
                        </a:rPr>
                        <a:t>十一月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sz="1200" b="0">
                          <a:latin typeface="Microsoft YaHei"/>
                        </a:rPr>
                        <a:t>615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sz="1200" b="0">
                          <a:latin typeface="Microsoft YaHei"/>
                        </a:rPr>
                        <a:t>405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sz="1200" b="0">
                          <a:latin typeface="Microsoft YaHei"/>
                        </a:rPr>
                        <a:t>215</a:t>
                      </a:r>
                    </a:p>
                  </a:txBody>
                  <a:tcPr/>
                </a:tc>
              </a:tr>
              <a:tr h="378834">
                <a:tc>
                  <a:txBody>
                    <a:bodyPr/>
                    <a:lstStyle/>
                    <a:p>
                      <a:pPr algn="l"/>
                      <a:r>
                        <a:rPr sz="1200" b="0">
                          <a:latin typeface="Microsoft YaHei"/>
                        </a:rPr>
                        <a:t>十二月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sz="1200" b="0">
                          <a:latin typeface="Microsoft YaHei"/>
                        </a:rPr>
                        <a:t>650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sz="1200" b="0">
                          <a:latin typeface="Microsoft YaHei"/>
                        </a:rPr>
                        <a:t>420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sz="1200" b="0">
                          <a:latin typeface="Microsoft YaHei"/>
                        </a:rPr>
                        <a:t>230</a:t>
                      </a: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457200" y="6035040"/>
            <a:ext cx="11277295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200" i="1">
                <a:solidFill>
                  <a:srgbClr val="808080"/>
                </a:solidFill>
                <a:latin typeface="Microsoft YaHei"/>
              </a:defRPr>
            </a:pPr>
            <a:r>
              <a:t>练习提示：合并首行四个单元格为跨列表头，在表格末尾插入一行填写全年合计。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228600"/>
            <a:ext cx="11277295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200" b="1">
                <a:latin typeface="Microsoft YaHei"/>
              </a:defRPr>
            </a:pPr>
            <a:r>
              <a:t>季度居民满意度评分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2286000" y="1463040"/>
          <a:ext cx="7589520" cy="2926080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3794760"/>
                <a:gridCol w="3794760"/>
              </a:tblGrid>
              <a:tr h="585216">
                <a:tc>
                  <a:txBody>
                    <a:bodyPr/>
                    <a:lstStyle/>
                    <a:p>
                      <a:pPr algn="ctr"/>
                      <a:r>
                        <a:rPr sz="1400" b="0">
                          <a:latin typeface="Microsoft YaHei"/>
                        </a:rPr>
                        <a:t>季度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400" b="0">
                          <a:latin typeface="Microsoft YaHei"/>
                        </a:rPr>
                        <a:t>满意度评分</a:t>
                      </a:r>
                    </a:p>
                  </a:txBody>
                  <a:tcPr/>
                </a:tc>
              </a:tr>
              <a:tr h="585216">
                <a:tc>
                  <a:txBody>
                    <a:bodyPr/>
                    <a:lstStyle/>
                    <a:p>
                      <a:pPr algn="ctr"/>
                      <a:r>
                        <a:rPr sz="1400" b="0">
                          <a:latin typeface="Microsoft YaHei"/>
                        </a:rPr>
                        <a:t>第一季度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400" b="0">
                          <a:latin typeface="Microsoft YaHei"/>
                        </a:rPr>
                        <a:t>4.1</a:t>
                      </a:r>
                    </a:p>
                  </a:txBody>
                  <a:tcPr/>
                </a:tc>
              </a:tr>
              <a:tr h="585216">
                <a:tc>
                  <a:txBody>
                    <a:bodyPr/>
                    <a:lstStyle/>
                    <a:p>
                      <a:pPr algn="ctr"/>
                      <a:r>
                        <a:rPr sz="1400" b="0">
                          <a:latin typeface="Microsoft YaHei"/>
                        </a:rPr>
                        <a:t>第二季度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400" b="0">
                          <a:latin typeface="Microsoft YaHei"/>
                        </a:rPr>
                        <a:t>4.3</a:t>
                      </a:r>
                    </a:p>
                  </a:txBody>
                  <a:tcPr/>
                </a:tc>
              </a:tr>
              <a:tr h="585216">
                <a:tc>
                  <a:txBody>
                    <a:bodyPr/>
                    <a:lstStyle/>
                    <a:p>
                      <a:pPr algn="ctr"/>
                      <a:r>
                        <a:rPr sz="1400" b="0">
                          <a:latin typeface="Microsoft YaHei"/>
                        </a:rPr>
                        <a:t>第三季度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400" b="0">
                          <a:latin typeface="Microsoft YaHei"/>
                        </a:rPr>
                        <a:t>3.9</a:t>
                      </a:r>
                    </a:p>
                  </a:txBody>
                  <a:tcPr/>
                </a:tc>
              </a:tr>
              <a:tr h="585216">
                <a:tc>
                  <a:txBody>
                    <a:bodyPr/>
                    <a:lstStyle/>
                    <a:p>
                      <a:pPr algn="ctr"/>
                      <a:r>
                        <a:rPr sz="1400" b="0">
                          <a:latin typeface="Microsoft YaHei"/>
                        </a:rPr>
                        <a:t>第四季度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sz="1400" b="0">
                          <a:latin typeface="Microsoft YaHei"/>
                        </a:rPr>
                        <a:t>4.4</a:t>
                      </a: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457200" y="6035040"/>
            <a:ext cx="11277295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200" i="1">
                <a:solidFill>
                  <a:srgbClr val="808080"/>
                </a:solidFill>
                <a:latin typeface="Microsoft YaHei"/>
              </a:defRPr>
            </a:pPr>
            <a:r>
              <a:t>练习提示：套用一套内置表格样式并勾选汇总行、镶边行，把第三季度单元格底纹改成提示色。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228600"/>
            <a:ext cx="11277295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200" b="1">
                <a:latin typeface="Microsoft YaHei"/>
              </a:defRPr>
            </a:pPr>
            <a:r>
              <a:t>慢性病管理人群占比</a:t>
            </a:r>
          </a:p>
        </p:txBody>
      </p:sp>
      <p:graphicFrame>
        <p:nvGraphicFramePr>
          <p:cNvPr id="3" name="Chart 2"/>
          <p:cNvGraphicFramePr>
            <a:graphicFrameLocks noGrp="1"/>
          </p:cNvGraphicFramePr>
          <p:nvPr/>
        </p:nvGraphicFramePr>
        <p:xfrm>
          <a:off x="2560320" y="1188720"/>
          <a:ext cx="7040880" cy="5029200"/>
        </p:xfrm>
        <a:graphic>
          <a:graphicData uri="http://schemas.openxmlformats.org/drawingml/2006/chart">
            <c:chart xmlns:c="http://schemas.openxmlformats.org/drawingml/2006/chart" r:id="rId2"/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457200" y="6035040"/>
            <a:ext cx="11277295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200" i="1">
                <a:solidFill>
                  <a:srgbClr val="808080"/>
                </a:solidFill>
                <a:latin typeface="Microsoft YaHei"/>
              </a:defRPr>
            </a:pPr>
            <a:r>
              <a:t>练习提示：给饼图添加百分比数据标签，并把配色改成与封面强调色一致的方案。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228600"/>
            <a:ext cx="11277295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200" b="1">
                <a:latin typeface="Microsoft YaHei"/>
              </a:defRPr>
            </a:pPr>
            <a:r>
              <a:t>近五年儿童疫苗接种率</a:t>
            </a:r>
          </a:p>
        </p:txBody>
      </p:sp>
      <p:graphicFrame>
        <p:nvGraphicFramePr>
          <p:cNvPr id="3" name="Chart 2"/>
          <p:cNvGraphicFramePr>
            <a:graphicFrameLocks noGrp="1"/>
          </p:cNvGraphicFramePr>
          <p:nvPr/>
        </p:nvGraphicFramePr>
        <p:xfrm>
          <a:off x="1188720" y="1188720"/>
          <a:ext cx="9784080" cy="5029200"/>
        </p:xfrm>
        <a:graphic>
          <a:graphicData uri="http://schemas.openxmlformats.org/drawingml/2006/chart">
            <c:chart xmlns:c="http://schemas.openxmlformats.org/drawingml/2006/chart" r:id="rId2"/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457200" y="6035040"/>
            <a:ext cx="11277295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200" i="1">
                <a:solidFill>
                  <a:srgbClr val="808080"/>
                </a:solidFill>
                <a:latin typeface="Microsoft YaHei"/>
              </a:defRPr>
            </a:pPr>
            <a:r>
              <a:t>练习提示：图表标题还是系统默认文字，纵轴从零开始导致起伏不明显，练习补齐标题文字和纵轴标题并调整纵轴最小值。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228600"/>
            <a:ext cx="11277295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200" b="1">
                <a:latin typeface="Microsoft YaHei"/>
              </a:defRPr>
            </a:pPr>
            <a:r>
              <a:t>季度接诊量与满意度组合分析</a:t>
            </a:r>
          </a:p>
        </p:txBody>
      </p:sp>
      <p:graphicFrame>
        <p:nvGraphicFramePr>
          <p:cNvPr id="3" name="Chart 2"/>
          <p:cNvGraphicFramePr>
            <a:graphicFrameLocks noGrp="1"/>
          </p:cNvGraphicFramePr>
          <p:nvPr/>
        </p:nvGraphicFramePr>
        <p:xfrm>
          <a:off x="1188720" y="1188720"/>
          <a:ext cx="9784080" cy="5029200"/>
        </p:xfrm>
        <a:graphic>
          <a:graphicData uri="http://schemas.openxmlformats.org/drawingml/2006/chart">
            <c:chart xmlns:c="http://schemas.openxmlformats.org/drawingml/2006/chart" r:id="rId2"/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457200" y="6035040"/>
            <a:ext cx="11277295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200" i="1">
                <a:solidFill>
                  <a:srgbClr val="808080"/>
                </a:solidFill>
                <a:latin typeface="Microsoft YaHei"/>
              </a:defRPr>
            </a:pPr>
            <a:r>
              <a:t>练习提示：满意度评分这组柱子紧贴横轴几乎看不见，练习把它改成带数据标记的折线图并启用次坐标轴。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228600"/>
            <a:ext cx="11277295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200" b="1">
                <a:latin typeface="Microsoft YaHei"/>
              </a:defRPr>
            </a:pPr>
            <a:r>
              <a:t>全科门诊分时段接诊量</a:t>
            </a:r>
          </a:p>
        </p:txBody>
      </p:sp>
      <p:graphicFrame>
        <p:nvGraphicFramePr>
          <p:cNvPr id="3" name="Chart 2"/>
          <p:cNvGraphicFramePr>
            <a:graphicFrameLocks noGrp="1"/>
          </p:cNvGraphicFramePr>
          <p:nvPr/>
        </p:nvGraphicFramePr>
        <p:xfrm>
          <a:off x="1188720" y="1188720"/>
          <a:ext cx="9784080" cy="5029200"/>
        </p:xfrm>
        <a:graphic>
          <a:graphicData uri="http://schemas.openxmlformats.org/drawingml/2006/chart">
            <c:chart xmlns:c="http://schemas.openxmlformats.org/drawingml/2006/chart" r:id="rId2"/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457200" y="6035040"/>
            <a:ext cx="11277295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200" i="1">
                <a:solidFill>
                  <a:srgbClr val="808080"/>
                </a:solidFill>
                <a:latin typeface="Microsoft YaHei"/>
              </a:defRPr>
            </a:pPr>
            <a:r>
              <a:t>练习提示：删除多余的网格线，给柱形图顶部加上数据标签。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228600"/>
            <a:ext cx="11277295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200" b="1">
                <a:latin typeface="Microsoft YaHei"/>
              </a:defRPr>
            </a:pPr>
            <a:r>
              <a:t>满意度评分数据源编辑练习</a:t>
            </a:r>
          </a:p>
        </p:txBody>
      </p:sp>
      <p:graphicFrame>
        <p:nvGraphicFramePr>
          <p:cNvPr id="3" name="Chart 2"/>
          <p:cNvGraphicFramePr>
            <a:graphicFrameLocks noGrp="1"/>
          </p:cNvGraphicFramePr>
          <p:nvPr/>
        </p:nvGraphicFramePr>
        <p:xfrm>
          <a:off x="1188720" y="1188720"/>
          <a:ext cx="9784080" cy="5029200"/>
        </p:xfrm>
        <a:graphic>
          <a:graphicData uri="http://schemas.openxmlformats.org/drawingml/2006/chart">
            <c:chart xmlns:c="http://schemas.openxmlformats.org/drawingml/2006/chart" r:id="rId2"/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457200" y="6035040"/>
            <a:ext cx="11277295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200" i="1">
                <a:solidFill>
                  <a:srgbClr val="808080"/>
                </a:solidFill>
                <a:latin typeface="Microsoft YaHei"/>
              </a:defRPr>
            </a:pPr>
            <a:r>
              <a:t>练习提示：用编辑数据把第三季度评分改成回访后的新数值三点九五，检查折线图是否同步更新。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228600"/>
            <a:ext cx="11277295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200" b="1">
                <a:latin typeface="Microsoft YaHei"/>
              </a:defRPr>
            </a:pPr>
            <a:r>
              <a:t>链接数据与嵌入数据的对照说明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914400" y="1280160"/>
          <a:ext cx="10332720" cy="2926080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2103120"/>
                <a:gridCol w="3657600"/>
                <a:gridCol w="4572000"/>
              </a:tblGrid>
              <a:tr h="731520">
                <a:tc>
                  <a:txBody>
                    <a:bodyPr/>
                    <a:lstStyle/>
                    <a:p>
                      <a:pPr algn="l"/>
                      <a:r>
                        <a:rPr sz="1300" b="0">
                          <a:latin typeface="Microsoft YaHei"/>
                        </a:rPr>
                        <a:t>方式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sz="1300" b="0">
                          <a:latin typeface="Microsoft YaHei"/>
                        </a:rPr>
                        <a:t>数据存放位置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sz="1300" b="0">
                          <a:latin typeface="Microsoft YaHei"/>
                        </a:rPr>
                        <a:t>外部文件被移动或改名后的表现</a:t>
                      </a:r>
                    </a:p>
                  </a:txBody>
                  <a:tcPr/>
                </a:tc>
              </a:tr>
              <a:tr h="731520">
                <a:tc>
                  <a:txBody>
                    <a:bodyPr/>
                    <a:lstStyle/>
                    <a:p>
                      <a:pPr algn="l"/>
                      <a:r>
                        <a:rPr sz="1300" b="0">
                          <a:latin typeface="Microsoft YaHei"/>
                        </a:rPr>
                        <a:t>嵌入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sz="1300" b="0">
                          <a:latin typeface="Microsoft YaHei"/>
                        </a:rPr>
                        <a:t>保存在PPT文件内部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sz="1300" b="0">
                          <a:latin typeface="Microsoft YaHei"/>
                        </a:rPr>
                        <a:t>不受影响，图表照常显示和更新</a:t>
                      </a:r>
                    </a:p>
                  </a:txBody>
                  <a:tcPr/>
                </a:tc>
              </a:tr>
              <a:tr h="731520">
                <a:tc>
                  <a:txBody>
                    <a:bodyPr/>
                    <a:lstStyle/>
                    <a:p>
                      <a:pPr algn="l"/>
                      <a:r>
                        <a:rPr sz="1300" b="0">
                          <a:latin typeface="Microsoft YaHei"/>
                        </a:rPr>
                        <a:t>链接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sz="1300" b="0">
                          <a:latin typeface="Microsoft YaHei"/>
                        </a:rPr>
                        <a:t>保存在外部Excel工作簿中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sz="1300" b="0">
                          <a:latin typeface="Microsoft YaHei"/>
                        </a:rPr>
                        <a:t>图表保留断链前的旧数据，双击编辑会报错</a:t>
                      </a:r>
                    </a:p>
                  </a:txBody>
                  <a:tcPr/>
                </a:tc>
              </a:tr>
              <a:tr h="731520">
                <a:tc>
                  <a:txBody>
                    <a:bodyPr/>
                    <a:lstStyle/>
                    <a:p>
                      <a:pPr algn="l"/>
                      <a:r>
                        <a:rPr sz="1300" b="0">
                          <a:latin typeface="Microsoft YaHei"/>
                        </a:rPr>
                        <a:t>复制为图片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sz="1300" b="0">
                          <a:latin typeface="Microsoft YaHei"/>
                        </a:rPr>
                        <a:t>不保留可编辑数据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sz="1300" b="0">
                          <a:latin typeface="Microsoft YaHei"/>
                        </a:rPr>
                        <a:t>无法通过编辑数据更新，只能重新插入</a:t>
                      </a: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457200" y="6035040"/>
            <a:ext cx="11277295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200" i="1">
                <a:solidFill>
                  <a:srgbClr val="808080"/>
                </a:solidFill>
                <a:latin typeface="Microsoft YaHei"/>
              </a:defRPr>
            </a:pPr>
            <a:r>
              <a:t>练习提示：对照本表判断前面几张图表分别属于哪一种数据存放方式，再实际操作一次链接数据断链的重现。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