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65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历史片区保护更新工程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讲解材料初稿　规划展览馆讲解组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914400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>
                <a:solidFill>
                  <a:srgbClr val="595959"/>
                </a:solidFill>
              </a:defRPr>
            </a:pPr>
            <a:r>
              <a:t>封面背景待补充：请练习「插入」→「图片」→「联机图片」检索青砖墙面素材，或使用生成式图片功能补一张。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亭子模型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5806440"/>
            <a:ext cx="822960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>
                <a:solidFill>
                  <a:srgbClr val="595959"/>
                </a:solidFill>
              </a:defRPr>
            </a:pPr>
            <a:r>
              <a:t>亭子的三维模型已插入本页，请用鼠标拖动模型中心的旋转控件，把视角转到仰视角度观察屋顶内侧的梁架搭接方式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3D 模型 4">
                <a:extLst>
                  <a:ext uri="{FF2B5EF4-FFF2-40B4-BE49-F238E27FC236}">
                    <a16:creationId xmlns:a16="http://schemas.microsoft.com/office/drawing/2014/main" id="{709E3977-181C-045C-D6E3-1B114B2157B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49601581"/>
                  </p:ext>
                </p:extLst>
              </p:nvPr>
            </p:nvGraphicFramePr>
            <p:xfrm>
              <a:off x="4291214" y="1079902"/>
              <a:ext cx="4064401" cy="4026536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4064401" cy="4026536"/>
                    </a:xfrm>
                    <a:prstGeom prst="rect">
                      <a:avLst/>
                    </a:prstGeom>
                  </am3d:spPr>
                  <am3d:camera>
                    <am3d:pos x="0" y="0" z="806783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94117" d="1000000"/>
                    <am3d:preTrans dx="0" dy="-17470587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600000" ay="150000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490202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3D 模型 4">
                <a:extLst>
                  <a:ext uri="{FF2B5EF4-FFF2-40B4-BE49-F238E27FC236}">
                    <a16:creationId xmlns:a16="http://schemas.microsoft.com/office/drawing/2014/main" id="{709E3977-181C-045C-D6E3-1B114B2157B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91214" y="1079902"/>
                <a:ext cx="4064401" cy="402653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西段片区改造范围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463040"/>
            <a:ext cx="365760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>
                <a:solidFill>
                  <a:srgbClr val="1F3864"/>
                </a:solidFill>
              </a:defRPr>
            </a:pPr>
            <a:r>
              <a:t>西段片区改造范围</a:t>
            </a:r>
          </a:p>
        </p:txBody>
      </p:sp>
      <p:pic>
        <p:nvPicPr>
          <p:cNvPr id="4" name="Picture 3" descr="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1188720"/>
            <a:ext cx="5486400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1520" y="5806440"/>
            <a:ext cx="822960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>
                <a:solidFill>
                  <a:srgbClr val="595959"/>
                </a:solidFill>
              </a:defRPr>
            </a:pPr>
            <a:r>
              <a:t>新插入的地图默认压住了下方原有的标注文字，请练习「置于底层」或用「选择窗格」核对堆叠顺序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分类图标</a:t>
            </a:r>
          </a:p>
        </p:txBody>
      </p:sp>
      <p:pic>
        <p:nvPicPr>
          <p:cNvPr id="3" name="Picture 2" descr="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1188720"/>
            <a:ext cx="5486400" cy="3429000"/>
          </a:xfrm>
          <a:prstGeom prst="rect">
            <a:avLst/>
          </a:prstGeom>
        </p:spPr>
      </p:pic>
      <p:sp>
        <p:nvSpPr>
          <p:cNvPr id="4" name="Teardrop 3"/>
          <p:cNvSpPr/>
          <p:nvPr/>
        </p:nvSpPr>
        <p:spPr>
          <a:xfrm>
            <a:off x="6675120" y="1417320"/>
            <a:ext cx="548640" cy="548640"/>
          </a:xfrm>
          <a:prstGeom prst="teardrop">
            <a:avLst/>
          </a:prstGeom>
          <a:solidFill>
            <a:srgbClr val="4F81BD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Lightning Bolt 4"/>
          <p:cNvSpPr/>
          <p:nvPr/>
        </p:nvSpPr>
        <p:spPr>
          <a:xfrm>
            <a:off x="7360920" y="1691640"/>
            <a:ext cx="548640" cy="548640"/>
          </a:xfrm>
          <a:prstGeom prst="lightningBolt">
            <a:avLst/>
          </a:prstGeom>
          <a:solidFill>
            <a:srgbClr val="C0504D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Sun 5"/>
          <p:cNvSpPr/>
          <p:nvPr/>
        </p:nvSpPr>
        <p:spPr>
          <a:xfrm>
            <a:off x="8595360" y="1371600"/>
            <a:ext cx="548640" cy="548640"/>
          </a:xfrm>
          <a:prstGeom prst="sun">
            <a:avLst/>
          </a:prstGeom>
          <a:solidFill>
            <a:srgbClr val="8064A2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Oval 6"/>
          <p:cNvSpPr/>
          <p:nvPr/>
        </p:nvSpPr>
        <p:spPr>
          <a:xfrm>
            <a:off x="9418320" y="1783080"/>
            <a:ext cx="548640" cy="548640"/>
          </a:xfrm>
          <a:prstGeom prst="ellipse">
            <a:avLst/>
          </a:prstGeom>
          <a:solidFill>
            <a:srgbClr val="9BBB59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8" name="Connector 7"/>
          <p:cNvCxnSpPr/>
          <p:nvPr/>
        </p:nvCxnSpPr>
        <p:spPr>
          <a:xfrm flipH="1">
            <a:off x="3291840" y="1965960"/>
            <a:ext cx="3657600" cy="1143000"/>
          </a:xfrm>
          <a:prstGeom prst="bentConnector3">
            <a:avLst/>
          </a:prstGeom>
          <a:ln w="19050">
            <a:solidFill>
              <a:srgbClr val="4F81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35040" y="5394960"/>
            <a:ext cx="475488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>
                <a:solidFill>
                  <a:srgbClr val="595959"/>
                </a:solidFill>
              </a:defRPr>
            </a:pPr>
            <a:r>
              <a:t>已为排水图标示范一条指向连接线，其余三个图标请自行添加并统一「顶端对齐」＋「横向分布」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目录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t>效果图对照</a:t>
            </a:r>
          </a:p>
          <a:p>
            <a:r>
              <a:t>西段现状</a:t>
            </a:r>
          </a:p>
          <a:p>
            <a:r>
              <a:t>东段现状</a:t>
            </a:r>
          </a:p>
          <a:p>
            <a:r>
              <a:t>南段现状</a:t>
            </a:r>
          </a:p>
          <a:p>
            <a:r>
              <a:t>街区平面图</a:t>
            </a:r>
          </a:p>
          <a:p>
            <a:r>
              <a:t>形状练习</a:t>
            </a:r>
          </a:p>
          <a:p>
            <a:r>
              <a:t>四期流程</a:t>
            </a:r>
          </a:p>
          <a:p>
            <a:r>
              <a:t>亭子模型</a:t>
            </a:r>
          </a:p>
          <a:p>
            <a:r>
              <a:t>西段片区改造范围</a:t>
            </a:r>
          </a:p>
          <a:p>
            <a:r>
              <a:t>分类图标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效果图对照</a:t>
            </a:r>
          </a:p>
        </p:txBody>
      </p:sp>
      <p:pic>
        <p:nvPicPr>
          <p:cNvPr id="3" name="Picture 2" descr="sket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463040"/>
            <a:ext cx="5120640" cy="38404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5486400"/>
            <a:ext cx="822960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>
                <a:solidFill>
                  <a:srgbClr val="595959"/>
                </a:solidFill>
              </a:defRPr>
            </a:pPr>
            <a:r>
              <a:t>当前为设计院初期手绘草图（4∶3），请练习「更改图片」替换为任意一张16∶9图片，观察拉伸变形后再重新裁剪。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西段现状</a:t>
            </a:r>
          </a:p>
        </p:txBody>
      </p:sp>
      <p:pic>
        <p:nvPicPr>
          <p:cNvPr id="3" name="Picture 2" descr="west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54480"/>
            <a:ext cx="5608320" cy="4206240"/>
          </a:xfrm>
          <a:prstGeom prst="rect">
            <a:avLst/>
          </a:prstGeom>
        </p:spPr>
      </p:pic>
      <p:pic>
        <p:nvPicPr>
          <p:cNvPr id="4" name="Picture 3" descr="west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440" y="1554480"/>
            <a:ext cx="2682240" cy="2011680"/>
          </a:xfrm>
          <a:prstGeom prst="rect">
            <a:avLst/>
          </a:prstGeom>
        </p:spPr>
      </p:pic>
      <p:pic>
        <p:nvPicPr>
          <p:cNvPr id="5" name="Picture 4" descr="west_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440" y="3749039"/>
            <a:ext cx="2682240" cy="2011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806440"/>
            <a:ext cx="777240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>
                <a:solidFill>
                  <a:srgbClr val="595959"/>
                </a:solidFill>
              </a:defRPr>
            </a:pPr>
            <a:r>
              <a:t>左侧堆放杂物遮挡墙面，右侧墙面开裂并有青苔，供裁剪与压缩练习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东段现状</a:t>
            </a:r>
          </a:p>
        </p:txBody>
      </p:sp>
      <p:pic>
        <p:nvPicPr>
          <p:cNvPr id="3" name="Picture 2" descr="east_war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554480"/>
            <a:ext cx="5608320" cy="42062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5806440"/>
            <a:ext cx="731520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>
                <a:solidFill>
                  <a:srgbClr val="595959"/>
                </a:solidFill>
              </a:defRPr>
            </a:pPr>
            <a:r>
              <a:t>傍晚拍摄　色温偏暖，需与南段照片统一色调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南段现状</a:t>
            </a:r>
          </a:p>
        </p:txBody>
      </p:sp>
      <p:pic>
        <p:nvPicPr>
          <p:cNvPr id="3" name="Picture 2" descr="south_co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554480"/>
            <a:ext cx="5608320" cy="42062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5806440"/>
            <a:ext cx="731520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>
                <a:solidFill>
                  <a:srgbClr val="595959"/>
                </a:solidFill>
              </a:defRPr>
            </a:pPr>
            <a:r>
              <a:t>正午拍摄　色温偏冷，作为色调统一的参照基准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街区平面图</a:t>
            </a:r>
          </a:p>
        </p:txBody>
      </p:sp>
      <p:pic>
        <p:nvPicPr>
          <p:cNvPr id="3" name="Picture 2" descr="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6304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5806440"/>
            <a:ext cx="822960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>
                <a:solidFill>
                  <a:srgbClr val="595959"/>
                </a:solidFill>
              </a:defRPr>
            </a:pPr>
            <a:r>
              <a:t>片区范围尚未标注，请绘制四个半透明矩形色块圈出四个片区范围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形状练习</a:t>
            </a:r>
          </a:p>
        </p:txBody>
      </p:sp>
      <p:pic>
        <p:nvPicPr>
          <p:cNvPr id="3" name="Picture 2" descr="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1371600"/>
            <a:ext cx="4937760" cy="3086100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1005840" y="1737360"/>
            <a:ext cx="3291840" cy="2468880"/>
          </a:xfrm>
          <a:custGeom>
            <a:avLst/>
            <a:gdLst/>
            <a:ahLst/>
            <a:cxnLst/>
            <a:rect l="l" t="t" r="r" b="b"/>
            <a:pathLst>
              <a:path w="3291840" h="2468880">
                <a:moveTo>
                  <a:pt x="0" y="0"/>
                </a:moveTo>
                <a:lnTo>
                  <a:pt x="0" y="2468880"/>
                </a:lnTo>
                <a:lnTo>
                  <a:pt x="457200" y="2377440"/>
                </a:lnTo>
                <a:lnTo>
                  <a:pt x="1097280" y="1645920"/>
                </a:lnTo>
                <a:lnTo>
                  <a:pt x="1645920" y="1463040"/>
                </a:lnTo>
                <a:lnTo>
                  <a:pt x="2286000" y="640080"/>
                </a:lnTo>
                <a:lnTo>
                  <a:pt x="2926080" y="365760"/>
                </a:lnTo>
                <a:lnTo>
                  <a:pt x="3291840" y="0"/>
                </a:lnTo>
                <a:lnTo>
                  <a:pt x="3291840" y="2468880"/>
                </a:lnTo>
                <a:lnTo>
                  <a:pt x="0" y="2468880"/>
                </a:lnTo>
                <a:close/>
              </a:path>
            </a:pathLst>
          </a:custGeom>
          <a:solidFill>
            <a:srgbClr val="4F81BD"/>
          </a:solidFill>
          <a:ln w="25400">
            <a:solidFill>
              <a:srgbClr val="1F38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548640" y="5394960"/>
            <a:ext cx="493776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>
                <a:solidFill>
                  <a:srgbClr val="595959"/>
                </a:solidFill>
              </a:defRPr>
            </a:pPr>
            <a:r>
              <a:t>左侧多边形贴河道一侧的锚点，右键「编辑顶点」→「平滑顶点」</a:t>
            </a:r>
          </a:p>
        </p:txBody>
      </p:sp>
      <p:sp>
        <p:nvSpPr>
          <p:cNvPr id="6" name="Donut 5"/>
          <p:cNvSpPr/>
          <p:nvPr/>
        </p:nvSpPr>
        <p:spPr>
          <a:xfrm>
            <a:off x="6949440" y="2011680"/>
            <a:ext cx="2011680" cy="2011680"/>
          </a:xfrm>
          <a:prstGeom prst="donut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Isosceles Triangle 6"/>
          <p:cNvSpPr/>
          <p:nvPr/>
        </p:nvSpPr>
        <p:spPr>
          <a:xfrm rot="10800000">
            <a:off x="7680960" y="1371600"/>
            <a:ext cx="640080" cy="1005840"/>
          </a:xfrm>
          <a:prstGeom prst="triangl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6400800" y="4206240"/>
            <a:ext cx="365760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>
                <a:solidFill>
                  <a:srgbClr val="595959"/>
                </a:solidFill>
              </a:defRPr>
            </a:pPr>
            <a:r>
              <a:t>右侧圆环＋楔形三角形，先选圆环再加选三角形，「合并形状」→「剪除」挖出缺口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四期流程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600" y="1828800"/>
            <a:ext cx="8229600" cy="3200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一期排水管网改造</a:t>
            </a:r>
          </a:p>
          <a:p>
            <a:pPr>
              <a:defRPr sz="2400"/>
            </a:pPr>
            <a:r>
              <a:t>二期外墙修缮与立面协调</a:t>
            </a:r>
          </a:p>
          <a:p>
            <a:pPr>
              <a:defRPr sz="2400"/>
            </a:pPr>
            <a:r>
              <a:t>三期公共空间与照明</a:t>
            </a:r>
          </a:p>
          <a:p>
            <a:pPr>
              <a:defRPr sz="2400"/>
            </a:pPr>
            <a:r>
              <a:t>四期验收与移交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130</Words>
  <Application>Microsoft Office PowerPoint</Application>
  <PresentationFormat>宽屏</PresentationFormat>
  <Paragraphs>39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历史片区保护更新工程</vt:lpstr>
      <vt:lpstr>目录</vt:lpstr>
      <vt:lpstr>效果图对照</vt:lpstr>
      <vt:lpstr>西段现状</vt:lpstr>
      <vt:lpstr>东段现状</vt:lpstr>
      <vt:lpstr>南段现状</vt:lpstr>
      <vt:lpstr>街区平面图</vt:lpstr>
      <vt:lpstr>形状练习</vt:lpstr>
      <vt:lpstr>四期流程</vt:lpstr>
      <vt:lpstr>亭子模型</vt:lpstr>
      <vt:lpstr>西段片区改造范围</vt:lpstr>
      <vt:lpstr>分类图标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enzhong zhu</cp:lastModifiedBy>
  <cp:revision>2</cp:revision>
  <dcterms:created xsi:type="dcterms:W3CDTF">2013-01-27T09:14:16Z</dcterms:created>
  <dcterms:modified xsi:type="dcterms:W3CDTF">2026-07-22T00:38:02Z</dcterms:modified>
  <cp:category/>
</cp:coreProperties>
</file>