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32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演讲备注（仅演讲者视图可见）：</a:t>
            </a:r>
          </a:p>
          <a:p>
            <a:r>
              <a:t>先报试点转化率，再报培训覆盖率，最后给出扩面区域。若观众追问华北节奏，补充「先完成两城试点再铺开」。本页停留控制在九十秒以内。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1.mp4"/><Relationship Id="rId3" Type="http://schemas.openxmlformats.org/officeDocument/2006/relationships/video" Target="../media/media1.mp4"/><Relationship Id="rId4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20000" y="1980000"/>
            <a:ext cx="10800000" cy="7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>
                <a:solidFill>
                  <a:srgbClr val="1F4E79"/>
                </a:solidFill>
                <a:latin typeface="微软雅黑"/>
              </a:rPr>
              <a:t>第十三章　动画、放映与输出排查练习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0000" y="2951999"/>
            <a:ext cx="10800000" cy="10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5A5A5A"/>
                </a:solidFill>
                <a:latin typeface="微软雅黑"/>
              </a:rPr>
              <a:t>本文件按正文六个案例预置图片、视频与备注。
旁路素材「访谈片段.mp4」「访谈环境音.m4a」与本文件同目录，供属性核对与转码练习。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2F5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20000" y="360000"/>
            <a:ext cx="1080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A5A5A"/>
                </a:solidFill>
                <a:latin typeface="微软雅黑"/>
              </a:rPr>
              <a:t>案例五　展台循环　第 5／８ 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" y="2160000"/>
            <a:ext cx="10800000" cy="7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F4E79"/>
                </a:solidFill>
                <a:latin typeface="微软雅黑"/>
              </a:rPr>
              <a:t>展区三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0000" y="3420000"/>
            <a:ext cx="108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  <a:latin typeface="微软雅黑"/>
              </a:rPr>
              <a:t>案例墙　展示八个落地项目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2F5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20000" y="360000"/>
            <a:ext cx="1080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A5A5A"/>
                </a:solidFill>
                <a:latin typeface="微软雅黑"/>
              </a:rPr>
              <a:t>案例五　展台循环　第 6／８ 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" y="2160000"/>
            <a:ext cx="10800000" cy="7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F4E79"/>
                </a:solidFill>
                <a:latin typeface="微软雅黑"/>
              </a:rPr>
              <a:t>互动环节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0000" y="3420000"/>
            <a:ext cx="108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  <a:latin typeface="微软雅黑"/>
              </a:rPr>
              <a:t>整点抽奖　每场限二十名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2F5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20000" y="360000"/>
            <a:ext cx="1080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A5A5A"/>
                </a:solidFill>
                <a:latin typeface="微软雅黑"/>
              </a:rPr>
              <a:t>案例五　展台循环　第 7／８ 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" y="2160000"/>
            <a:ext cx="10800000" cy="7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F4E79"/>
                </a:solidFill>
                <a:latin typeface="微软雅黑"/>
              </a:rPr>
              <a:t>交通指引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0000" y="3420000"/>
            <a:ext cx="108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  <a:latin typeface="微软雅黑"/>
              </a:rPr>
              <a:t>地铁二号线会展中心站Ｂ出口步行三分钟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2F5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20000" y="360000"/>
            <a:ext cx="1080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A5A5A"/>
                </a:solidFill>
                <a:latin typeface="微软雅黑"/>
              </a:rPr>
              <a:t>案例五　展台循环　第 8／８ 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" y="2160000"/>
            <a:ext cx="10800000" cy="7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F4E79"/>
                </a:solidFill>
                <a:latin typeface="微软雅黑"/>
              </a:rPr>
              <a:t>联系方式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0000" y="3420000"/>
            <a:ext cx="108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  <a:latin typeface="微软雅黑"/>
              </a:rPr>
              <a:t>现场服务台　或拨打服务热线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8000" y="360000"/>
            <a:ext cx="1080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F4E79"/>
                </a:solidFill>
                <a:latin typeface="微软雅黑"/>
              </a:rPr>
              <a:t>案例六　字体随演示文稿迁移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8000" y="1620000"/>
            <a:ext cx="10800000" cy="10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A1A1A"/>
                </a:solidFill>
                <a:latin typeface="霞鹜文楷"/>
              </a:rPr>
              <a:t>霞鹜文楷标题示例　跨设备交付前请嵌入字体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3060000"/>
            <a:ext cx="10080000" cy="14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5A5A5A"/>
                </a:solidFill>
                <a:latin typeface="微软雅黑"/>
              </a:rPr>
              <a:t>正文保持可编辑：本段使用微软雅黑。艺术标题可在无法嵌入时转为图片，但正文不要整页转图。交付前另存副本，到未安装「霞鹜文楷」的电脑上检查换行与图文叠压。</a:t>
            </a:r>
          </a:p>
        </p:txBody>
      </p:sp>
      <p:pic>
        <p:nvPicPr>
          <p:cNvPr id="5" name="Picture 4" descr="复盘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000" y="4608000"/>
            <a:ext cx="324000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8000" y="360000"/>
            <a:ext cx="10800000" cy="43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F4E79"/>
                </a:solidFill>
                <a:latin typeface="微软雅黑"/>
              </a:rPr>
              <a:t>案例一　项目推进节奏（图片按节奏依次进入）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8000" y="864000"/>
            <a:ext cx="1080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A5A5A"/>
                </a:solidFill>
                <a:latin typeface="微软雅黑"/>
              </a:rPr>
              <a:t>现状：三张等宽图片已就位，尚未设置进入动画。目标：单击一次后，三张图自右侧依次飞入，间隔零点六秒。</a:t>
            </a:r>
          </a:p>
        </p:txBody>
      </p:sp>
      <p:pic>
        <p:nvPicPr>
          <p:cNvPr id="4" name="Picture 3" descr="调研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00" y="1620000"/>
            <a:ext cx="3456000" cy="19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8000" y="3618000"/>
            <a:ext cx="3456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1F4E79"/>
                </a:solidFill>
                <a:latin typeface="微软雅黑"/>
              </a:rPr>
              <a:t>调研</a:t>
            </a:r>
          </a:p>
        </p:txBody>
      </p:sp>
      <p:pic>
        <p:nvPicPr>
          <p:cNvPr id="6" name="Picture 5" descr="试点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0" y="1620000"/>
            <a:ext cx="3456000" cy="19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20000" y="3618000"/>
            <a:ext cx="3456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1F4E79"/>
                </a:solidFill>
                <a:latin typeface="微软雅黑"/>
              </a:rPr>
              <a:t>试点</a:t>
            </a:r>
          </a:p>
        </p:txBody>
      </p:sp>
      <p:pic>
        <p:nvPicPr>
          <p:cNvPr id="8" name="Picture 7" descr="复盘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2000" y="1620000"/>
            <a:ext cx="3456000" cy="19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92000" y="3618000"/>
            <a:ext cx="3456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1F4E79"/>
                </a:solidFill>
                <a:latin typeface="微软雅黑"/>
              </a:rPr>
              <a:t>复盘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8000" y="125999"/>
            <a:ext cx="10800000" cy="251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1F4E79"/>
                </a:solidFill>
                <a:latin typeface="微软雅黑"/>
              </a:rPr>
              <a:t>案例二　动画窗格顺序冲突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8000" y="432000"/>
            <a:ext cx="10872000" cy="576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spcBef>
                <a:spcPts val="600"/>
              </a:spcBef>
            </a:pPr>
            <a:r>
              <a:rPr sz="2800" b="1">
                <a:solidFill>
                  <a:srgbClr val="FFFFFF"/>
                </a:solidFill>
                <a:latin typeface="微软雅黑"/>
              </a:rPr>
              <a:t>项目推进节奏</a:t>
            </a:r>
          </a:p>
        </p:txBody>
      </p:sp>
      <p:pic>
        <p:nvPicPr>
          <p:cNvPr id="4" name="Picture 3" descr="调研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00" y="1440000"/>
            <a:ext cx="3456000" cy="19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8000" y="3438000"/>
            <a:ext cx="3456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1F4E79"/>
                </a:solidFill>
                <a:latin typeface="微软雅黑"/>
              </a:rPr>
              <a:t>调研</a:t>
            </a:r>
          </a:p>
        </p:txBody>
      </p:sp>
      <p:pic>
        <p:nvPicPr>
          <p:cNvPr id="6" name="Picture 5" descr="试点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0" y="1440000"/>
            <a:ext cx="3456000" cy="19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20000" y="3438000"/>
            <a:ext cx="3456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1F4E79"/>
                </a:solidFill>
                <a:latin typeface="微软雅黑"/>
              </a:rPr>
              <a:t>试点</a:t>
            </a:r>
          </a:p>
        </p:txBody>
      </p:sp>
      <p:pic>
        <p:nvPicPr>
          <p:cNvPr id="8" name="Picture 7" descr="复盘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2000" y="1440000"/>
            <a:ext cx="3456000" cy="19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92000" y="3438000"/>
            <a:ext cx="3456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1F4E79"/>
                </a:solidFill>
                <a:latin typeface="微软雅黑"/>
              </a:rPr>
              <a:t>复盘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8000" y="6300000"/>
            <a:ext cx="1080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5A5A5A"/>
                </a:solidFill>
                <a:latin typeface="微软雅黑"/>
              </a:rPr>
              <a:t>练习提示：先为标题条添加淡入（单击时），再为三张图按案例一设置飞入。然后按正文要求把标题条移到动画窗格第一项，并校正开始方式。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8000" y="288000"/>
            <a:ext cx="1080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F4E79"/>
                </a:solidFill>
                <a:latin typeface="微软雅黑"/>
              </a:rPr>
              <a:t>案例三　客户访谈摘录（媒体无法播放）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8000" y="720000"/>
            <a:ext cx="10800000" cy="43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5A5A5A"/>
                </a:solidFill>
                <a:latin typeface="微软雅黑"/>
              </a:rPr>
              <a:t>本页已插入「访谈片段.mp4」。文件扩展名为 MP4，视频编码为 H.265（HEVC），音频为 AAC，分辨率一九二〇×一〇八〇。编辑区可能仍见封面，放映时易出现黑屏或「媒体无法播放」。</a:t>
            </a:r>
          </a:p>
        </p:txBody>
      </p:sp>
      <p:pic>
        <p:nvPicPr>
          <p:cNvPr id="4" name="访谈片段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04000" y="1368000"/>
            <a:ext cx="7560000" cy="42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8000" y="5832000"/>
            <a:ext cx="10800000" cy="64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5A5A5A"/>
                </a:solidFill>
                <a:latin typeface="微软雅黑"/>
              </a:rPr>
              <a:t>操作：右击同目录源文件查看属性与编码；转码为 H.264＋AAC 的 MP4 后，删除本页视频对象并重新插入，再按 F5 全屏验证。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8000" y="432000"/>
            <a:ext cx="10800000" cy="43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4E79"/>
                </a:solidFill>
                <a:latin typeface="微软雅黑"/>
              </a:rPr>
              <a:t>案例四　双屏放映与演讲者视图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8000" y="1260000"/>
            <a:ext cx="10800000" cy="14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1A1A1A"/>
                </a:solidFill>
                <a:latin typeface="微软雅黑"/>
              </a:rPr>
              <a:t>本页观众可见内容：季度复盘结论三条。
一、试点门店转化率较基线提升百分之十二。
二、区域培训覆盖率达到百分之九十。
三、下季度优先扩面华东与华北。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8000" y="4320000"/>
            <a:ext cx="108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A5A5A"/>
                </a:solidFill>
                <a:latin typeface="微软雅黑"/>
              </a:rPr>
              <a:t>练习提示：连接投影仪后设为「扩展」，勾选「使用演讲者视图」，放映屏幕选投影仪。请同事确认投影幕只有幻灯片，看不到备注。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2F5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20000" y="360000"/>
            <a:ext cx="1080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A5A5A"/>
                </a:solidFill>
                <a:latin typeface="微软雅黑"/>
              </a:rPr>
              <a:t>案例五　展台循环　第 1／８ 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" y="2160000"/>
            <a:ext cx="10800000" cy="7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F4E79"/>
                </a:solidFill>
                <a:latin typeface="微软雅黑"/>
              </a:rPr>
              <a:t>活动主题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0000" y="3420000"/>
            <a:ext cx="108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  <a:latin typeface="微软雅黑"/>
              </a:rPr>
              <a:t>春季客户开放日　欢迎参观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00" y="5940000"/>
            <a:ext cx="10800000" cy="5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5A5A5A"/>
                </a:solidFill>
                <a:latin typeface="微软雅黑"/>
              </a:rPr>
              <a:t>设置：切换选项卡取消「单击鼠标时」，勾选自动换片六秒并全部应用；放映设置为「在展台浏览（全屏幕）」。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2F5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20000" y="360000"/>
            <a:ext cx="1080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A5A5A"/>
                </a:solidFill>
                <a:latin typeface="微软雅黑"/>
              </a:rPr>
              <a:t>案例五　展台循环　第 2／８ 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" y="2160000"/>
            <a:ext cx="10800000" cy="7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F4E79"/>
                </a:solidFill>
                <a:latin typeface="微软雅黑"/>
              </a:rPr>
              <a:t>开放时间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0000" y="3420000"/>
            <a:ext cx="108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  <a:latin typeface="微软雅黑"/>
              </a:rPr>
              <a:t>每日十时至十六时　无需预约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2F5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20000" y="360000"/>
            <a:ext cx="1080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A5A5A"/>
                </a:solidFill>
                <a:latin typeface="微软雅黑"/>
              </a:rPr>
              <a:t>案例五　展台循环　第 3／８ 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" y="2160000"/>
            <a:ext cx="10800000" cy="7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F4E79"/>
                </a:solidFill>
                <a:latin typeface="微软雅黑"/>
              </a:rPr>
              <a:t>展区一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0000" y="3420000"/>
            <a:ext cx="108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  <a:latin typeface="微软雅黑"/>
              </a:rPr>
              <a:t>产品体验区　可现场试用三款终端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2F5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20000" y="360000"/>
            <a:ext cx="1080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A5A5A"/>
                </a:solidFill>
                <a:latin typeface="微软雅黑"/>
              </a:rPr>
              <a:t>案例五　展台循环　第 4／８ 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00" y="2160000"/>
            <a:ext cx="10800000" cy="7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F4E79"/>
                </a:solidFill>
                <a:latin typeface="微软雅黑"/>
              </a:rPr>
              <a:t>展区二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0000" y="3420000"/>
            <a:ext cx="108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1A1A1A"/>
                </a:solidFill>
                <a:latin typeface="微软雅黑"/>
              </a:rPr>
              <a:t>方案咨询区　顾问现场答疑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