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chart>
    <c:autoTitleDeleted val="0"/>
    <c:plotArea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占比</c:v>
                </c:pt>
              </c:strCache>
            </c:strRef>
          </c:tx>
          <c:cat>
            <c:strRef>
              <c:f>Sheet1!$A$2:$A$5</c:f>
              <c:strCache>
                <c:ptCount val="4"/>
                <c:pt idx="0">
                  <c:v>老年人</c:v>
                </c:pt>
                <c:pt idx="1">
                  <c:v>中小学生</c:v>
                </c:pt>
                <c:pt idx="2">
                  <c:v>医务人员</c:v>
                </c:pt>
                <c:pt idx="3">
                  <c:v>其他人群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0.38</c:v>
                </c:pt>
                <c:pt idx="1">
                  <c:v>0.31</c:v>
                </c:pt>
                <c:pt idx="2">
                  <c:v>0.12</c:v>
                </c:pt>
                <c:pt idx="3">
                  <c:v>0.19</c:v>
                </c:pt>
              </c:numCache>
            </c:numRef>
          </c:val>
        </c:ser>
        <c:dLbls>
          <c:numFmt formatCode="0%" sourceLinked="0"/>
          <c:showLegendKey val="0"/>
          <c:showVal val="1"/>
          <c:showCatName val="0"/>
          <c:showSerName val="0"/>
          <c:showPercent val="1"/>
          <c:showBubbleSize val="0"/>
          <c:showLeaderLines val="1"/>
        </c:dLbls>
      </c:pieChart>
    </c:plotArea>
    <c:legend>
      <c:legendPos/>
      <c:overlay val="0"/>
    </c:legend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2A4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3272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sz="4800" b="1">
                <a:solidFill>
                  <a:srgbClr val="FFFFFF"/>
                </a:solidFill>
                <a:latin typeface="微软雅黑"/>
              </a:rPr>
              <a:t>秋冬季流感防控健康讲座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657600"/>
            <a:ext cx="103327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sz="2400" b="0">
                <a:solidFill>
                  <a:srgbClr val="F2C94C"/>
                </a:solidFill>
                <a:latin typeface="微软雅黑"/>
              </a:rPr>
              <a:t>某区疾病预防控制中心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2A4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8813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3200" b="1">
                <a:solidFill>
                  <a:srgbClr val="F2C94C"/>
                </a:solidFill>
                <a:latin typeface="微软雅黑"/>
              </a:rPr>
              <a:t>口罩选择与佩戴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1234440"/>
            <a:ext cx="2011680" cy="28575"/>
          </a:xfrm>
          <a:prstGeom prst="rect">
            <a:avLst/>
          </a:prstGeom>
          <a:solidFill>
            <a:srgbClr val="F2C9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600200"/>
            <a:ext cx="1078992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2000" b="0">
                <a:solidFill>
                  <a:srgbClr val="FFFFFF"/>
                </a:solidFill>
                <a:latin typeface="微软雅黑"/>
              </a:rPr>
              <a:t>日常防护选用一次性医用口罩或医用外科口罩即可，前往医院等高风险场所建议医用外科口罩。</a:t>
            </a:r>
          </a:p>
          <a:p>
            <a:pPr algn="l">
              <a:lnSpc>
                <a:spcPct val="125000"/>
              </a:lnSpc>
            </a:pPr>
            <a:r>
              <a:rPr sz="2000" b="0">
                <a:solidFill>
                  <a:srgbClr val="FFFFFF"/>
                </a:solidFill>
                <a:latin typeface="微软雅黑"/>
              </a:rPr>
              <a:t>佩戴时金属条压紧鼻梁，口罩完全罩住口鼻和下巴，连续佩戴四小时或潮湿污染后及时更换。</a:t>
            </a:r>
          </a:p>
        </p:txBody>
      </p:sp>
      <p:sp>
        <p:nvSpPr>
          <p:cNvPr id="5" name="Rectangle 4"/>
          <p:cNvSpPr/>
          <p:nvPr/>
        </p:nvSpPr>
        <p:spPr>
          <a:xfrm>
            <a:off x="7863840" y="4206240"/>
            <a:ext cx="3657600" cy="2194560"/>
          </a:xfrm>
          <a:prstGeom prst="rect">
            <a:avLst/>
          </a:prstGeom>
          <a:solidFill>
            <a:srgbClr val="143D66"/>
          </a:solidFill>
          <a:ln>
            <a:solidFill>
              <a:srgbClr val="F2C9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>
                <a:solidFill>
                  <a:srgbClr val="FFFFFF"/>
                </a:solidFill>
                <a:latin typeface="微软雅黑"/>
              </a:rPr>
              <a:t>图片占位</a:t>
            </a:r>
          </a:p>
          <a:p>
            <a:pPr algn="ctr"/>
            <a:r>
              <a:rPr sz="1400">
                <a:solidFill>
                  <a:srgbClr val="FFFFFF"/>
                </a:solidFill>
                <a:latin typeface="微软雅黑"/>
              </a:rPr>
              <a:t>练习「压缩图片」前请在此插入一张本机照片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2A4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8813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3200" b="1">
                <a:solidFill>
                  <a:srgbClr val="F2C94C"/>
                </a:solidFill>
                <a:latin typeface="微软雅黑"/>
              </a:rPr>
              <a:t>室内通风建议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1234440"/>
            <a:ext cx="2011680" cy="28575"/>
          </a:xfrm>
          <a:prstGeom prst="rect">
            <a:avLst/>
          </a:prstGeom>
          <a:solidFill>
            <a:srgbClr val="F2C9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600200"/>
            <a:ext cx="1078992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2000" b="0">
                <a:solidFill>
                  <a:srgbClr val="FFFFFF"/>
                </a:solidFill>
                <a:latin typeface="微软雅黑"/>
              </a:rPr>
              <a:t>每天开窗通风两至三次，每次不少于三十分钟，冬季通风时注意保暖，避免人员正对风口。</a:t>
            </a:r>
          </a:p>
          <a:p>
            <a:pPr algn="l">
              <a:lnSpc>
                <a:spcPct val="125000"/>
              </a:lnSpc>
            </a:pPr>
            <a:r>
              <a:rPr sz="2000" b="0">
                <a:solidFill>
                  <a:srgbClr val="FFFFFF"/>
                </a:solidFill>
                <a:latin typeface="微软雅黑"/>
              </a:rPr>
              <a:t>教室、办公室等人员密集场所可利用课间、午休错峰通风，空调环境更要保证新风量。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2A4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8813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3200" b="1">
                <a:solidFill>
                  <a:srgbClr val="F2C94C"/>
                </a:solidFill>
                <a:latin typeface="微软雅黑"/>
              </a:rPr>
              <a:t>出现症状后的处置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1234440"/>
            <a:ext cx="2011680" cy="28575"/>
          </a:xfrm>
          <a:prstGeom prst="rect">
            <a:avLst/>
          </a:prstGeom>
          <a:solidFill>
            <a:srgbClr val="F2C9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600200"/>
            <a:ext cx="1078992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2000" b="0">
                <a:solidFill>
                  <a:srgbClr val="FFFFFF"/>
                </a:solidFill>
                <a:latin typeface="微软雅黑"/>
              </a:rPr>
              <a:t>出现发热、咳嗽、咽痛等症状，先居家休息，避免带病上班上学。</a:t>
            </a:r>
          </a:p>
          <a:p>
            <a:pPr algn="l">
              <a:lnSpc>
                <a:spcPct val="125000"/>
              </a:lnSpc>
            </a:pPr>
            <a:r>
              <a:rPr sz="2000" b="0">
                <a:solidFill>
                  <a:srgbClr val="FFFFFF"/>
                </a:solidFill>
                <a:latin typeface="微软雅黑"/>
              </a:rPr>
              <a:t>体温超过38.5摄氏度、症状持续加重，或属于老年人、孕妇、慢性病患者等高危人群，应及时就医。</a:t>
            </a:r>
          </a:p>
          <a:p>
            <a:pPr algn="l">
              <a:lnSpc>
                <a:spcPct val="125000"/>
              </a:lnSpc>
            </a:pPr>
            <a:r>
              <a:rPr sz="2000" b="0">
                <a:solidFill>
                  <a:srgbClr val="FFFFFF"/>
                </a:solidFill>
                <a:latin typeface="微软雅黑"/>
              </a:rPr>
              <a:t>就医途中全程佩戴口罩，尽量避免乘坐人员密集的公共交通工具。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2A4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8813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3200" b="1">
                <a:solidFill>
                  <a:srgbClr val="F2C94C"/>
                </a:solidFill>
                <a:latin typeface="微软雅黑"/>
              </a:rPr>
              <a:t>学校与托幼机构防控要点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1234440"/>
            <a:ext cx="2011680" cy="28575"/>
          </a:xfrm>
          <a:prstGeom prst="rect">
            <a:avLst/>
          </a:prstGeom>
          <a:solidFill>
            <a:srgbClr val="F2C9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600200"/>
            <a:ext cx="1078992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2000" b="0">
                <a:solidFill>
                  <a:srgbClr val="FFFFFF"/>
                </a:solidFill>
                <a:latin typeface="微软雅黑"/>
              </a:rPr>
              <a:t>落实晨午检制度，发现发热学生及时通知家长带回就医，症状消失48小时后方可返校。</a:t>
            </a:r>
          </a:p>
          <a:p>
            <a:pPr algn="l">
              <a:lnSpc>
                <a:spcPct val="125000"/>
              </a:lnSpc>
            </a:pPr>
            <a:r>
              <a:rPr sz="2000" b="0">
                <a:solidFill>
                  <a:srgbClr val="FFFFFF"/>
                </a:solidFill>
                <a:latin typeface="微软雅黑"/>
              </a:rPr>
              <a:t>同一班级一周内出现多例流感样病例时，按规定向属地疾控机构报告。</a:t>
            </a:r>
          </a:p>
          <a:p>
            <a:pPr algn="l">
              <a:lnSpc>
                <a:spcPct val="125000"/>
              </a:lnSpc>
            </a:pPr>
            <a:r>
              <a:rPr sz="2000" b="0">
                <a:solidFill>
                  <a:srgbClr val="FFFFFF"/>
                </a:solidFill>
                <a:latin typeface="微软雅黑"/>
              </a:rPr>
              <a:t>教室每日通风，门把手、课桌面等高频接触部位定期消毒。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2A4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8813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3200" b="1">
                <a:solidFill>
                  <a:srgbClr val="F2C94C"/>
                </a:solidFill>
                <a:latin typeface="微软雅黑"/>
              </a:rPr>
              <a:t>家庭护理注意事项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1234440"/>
            <a:ext cx="2011680" cy="28575"/>
          </a:xfrm>
          <a:prstGeom prst="rect">
            <a:avLst/>
          </a:prstGeom>
          <a:solidFill>
            <a:srgbClr val="F2C9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600200"/>
            <a:ext cx="1078992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2000" b="0">
                <a:solidFill>
                  <a:srgbClr val="FFFFFF"/>
                </a:solidFill>
                <a:latin typeface="微软雅黑"/>
              </a:rPr>
              <a:t>患者单独居住一室，餐具单独使用并煮沸消毒，照护者接触患者后立即洗手。</a:t>
            </a:r>
          </a:p>
          <a:p>
            <a:pPr algn="l">
              <a:lnSpc>
                <a:spcPct val="125000"/>
              </a:lnSpc>
            </a:pPr>
            <a:r>
              <a:rPr sz="2000" b="0">
                <a:solidFill>
                  <a:srgbClr val="FFFFFF"/>
                </a:solidFill>
                <a:latin typeface="微软雅黑"/>
              </a:rPr>
              <a:t>多饮水、清淡饮食、保证休息，按医嘱用药，不自行使用抗生素。</a:t>
            </a:r>
          </a:p>
        </p:txBody>
      </p:sp>
      <p:sp>
        <p:nvSpPr>
          <p:cNvPr id="5" name="Rectangle 4"/>
          <p:cNvSpPr/>
          <p:nvPr/>
        </p:nvSpPr>
        <p:spPr>
          <a:xfrm>
            <a:off x="7863840" y="4206240"/>
            <a:ext cx="3657600" cy="2194560"/>
          </a:xfrm>
          <a:prstGeom prst="rect">
            <a:avLst/>
          </a:prstGeom>
          <a:solidFill>
            <a:srgbClr val="143D66"/>
          </a:solidFill>
          <a:ln>
            <a:solidFill>
              <a:srgbClr val="F2C9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>
                <a:solidFill>
                  <a:srgbClr val="FFFFFF"/>
                </a:solidFill>
                <a:latin typeface="微软雅黑"/>
              </a:rPr>
              <a:t>图片占位</a:t>
            </a:r>
          </a:p>
          <a:p>
            <a:pPr algn="ctr"/>
            <a:r>
              <a:rPr sz="1400">
                <a:solidFill>
                  <a:srgbClr val="FFFFFF"/>
                </a:solidFill>
                <a:latin typeface="微软雅黑"/>
              </a:rPr>
              <a:t>练习「压缩图片」前请在此插入一张本机照片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2A4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8813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3200" b="1">
                <a:solidFill>
                  <a:srgbClr val="F2C94C"/>
                </a:solidFill>
                <a:latin typeface="微软雅黑"/>
              </a:rPr>
              <a:t>常见误区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1234440"/>
            <a:ext cx="2011680" cy="28575"/>
          </a:xfrm>
          <a:prstGeom prst="rect">
            <a:avLst/>
          </a:prstGeom>
          <a:solidFill>
            <a:srgbClr val="F2C9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600200"/>
            <a:ext cx="1078992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2000" b="0">
                <a:solidFill>
                  <a:srgbClr val="FFFFFF"/>
                </a:solidFill>
                <a:latin typeface="微软雅黑"/>
              </a:rPr>
              <a:t>误区一，去年接种过今年就不用打。流感病毒每年变异，疫苗成分随之更新，需要每年接种。</a:t>
            </a:r>
          </a:p>
          <a:p>
            <a:pPr algn="l">
              <a:lnSpc>
                <a:spcPct val="125000"/>
              </a:lnSpc>
            </a:pPr>
            <a:r>
              <a:rPr sz="2000" b="0">
                <a:solidFill>
                  <a:srgbClr val="FFFFFF"/>
                </a:solidFill>
                <a:latin typeface="微软雅黑"/>
              </a:rPr>
              <a:t>误区二，身体好就不需要疫苗。健康成人感染后仍会传染给家中老人孩子，接种同时保护家人。</a:t>
            </a:r>
          </a:p>
          <a:p>
            <a:pPr algn="l">
              <a:lnSpc>
                <a:spcPct val="125000"/>
              </a:lnSpc>
            </a:pPr>
            <a:r>
              <a:rPr sz="2000" b="0">
                <a:solidFill>
                  <a:srgbClr val="FFFFFF"/>
                </a:solidFill>
                <a:latin typeface="微软雅黑"/>
              </a:rPr>
              <a:t>误区三，感冒药能预防流感。感冒药只缓解症状，对预防感染没有作用，预防靠疫苗和日常防护。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2A4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377440"/>
            <a:ext cx="1033272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sz="4000" b="1">
                <a:solidFill>
                  <a:srgbClr val="FFFFFF"/>
                </a:solidFill>
                <a:latin typeface="微软雅黑"/>
              </a:rPr>
              <a:t>科学防控，健康过冬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327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sz="2000" b="0">
                <a:solidFill>
                  <a:srgbClr val="F2C94C"/>
                </a:solidFill>
                <a:latin typeface="微软雅黑"/>
              </a:rPr>
              <a:t>咨询电话 0000-12320　某区疾病预防控制中心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1088136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2800" b="1">
                <a:solidFill>
                  <a:srgbClr val="0B2A4A"/>
                </a:solidFill>
                <a:latin typeface="微软雅黑"/>
              </a:rPr>
              <a:t>任务对照表（本页不计入正文十六页）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280160"/>
            <a:ext cx="10789920" cy="5120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600" b="0">
                <a:solidFill>
                  <a:srgbClr val="0B2A4A"/>
                </a:solidFill>
                <a:latin typeface="微软雅黑"/>
              </a:rPr>
              <a:t>任务一　讲义版面核对：Ctrl+P，版式「3张幻灯片」，颜色「灰度」，预览总页数应为六页。</a:t>
            </a:r>
          </a:p>
          <a:p>
            <a:pPr algn="l">
              <a:lnSpc>
                <a:spcPct val="125000"/>
              </a:lnSpc>
            </a:pPr>
            <a:r>
              <a:rPr sz="1600" b="0">
                <a:solidFill>
                  <a:srgbClr val="0B2A4A"/>
                </a:solidFill>
                <a:latin typeface="微软雅黑"/>
              </a:rPr>
              <a:t>任务二　纯黑白确认：颜色换「纯黑白」，观察第八页饼图扇区填充丢失。</a:t>
            </a:r>
          </a:p>
          <a:p>
            <a:pPr algn="l">
              <a:lnSpc>
                <a:spcPct val="125000"/>
              </a:lnSpc>
            </a:pPr>
            <a:r>
              <a:rPr sz="1600" b="0">
                <a:solidFill>
                  <a:srgbClr val="0B2A4A"/>
                </a:solidFill>
                <a:latin typeface="微软雅黑"/>
              </a:rPr>
              <a:t>任务三　压缩与PDF：第4、10、14页插入照片后压缩图片（全部、150ppi），导出「最小文件大小」PDF，范围1至16页。</a:t>
            </a:r>
          </a:p>
          <a:p>
            <a:pPr algn="l">
              <a:lnSpc>
                <a:spcPct val="125000"/>
              </a:lnSpc>
            </a:pPr>
            <a:r>
              <a:rPr sz="1600" b="0">
                <a:solidFill>
                  <a:srgbClr val="0B2A4A"/>
                </a:solidFill>
                <a:latin typeface="微软雅黑"/>
              </a:rPr>
              <a:t>任务四　视频导出：先隐藏本页，切换选项卡设自动换片八秒应用到全部，导出720p的mp4，总长约两分零八秒。</a:t>
            </a:r>
          </a:p>
          <a:p>
            <a:pPr algn="l">
              <a:lnSpc>
                <a:spcPct val="125000"/>
              </a:lnSpc>
            </a:pPr>
            <a:r>
              <a:rPr sz="1600" b="0">
                <a:solidFill>
                  <a:srgbClr val="0B2A4A"/>
                </a:solidFill>
                <a:latin typeface="微软雅黑"/>
              </a:rPr>
              <a:t>任务五　图片尺寸对比：第六页导出PNG记下尺寸，注册表新建 ExportBitmapResolution 填150后重导对比。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2A4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8813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3200" b="1">
                <a:solidFill>
                  <a:srgbClr val="F2C94C"/>
                </a:solidFill>
                <a:latin typeface="微软雅黑"/>
              </a:rPr>
              <a:t>讲座内容安排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1234440"/>
            <a:ext cx="2011680" cy="28575"/>
          </a:xfrm>
          <a:prstGeom prst="rect">
            <a:avLst/>
          </a:prstGeom>
          <a:solidFill>
            <a:srgbClr val="F2C9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600200"/>
            <a:ext cx="1078992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2000" b="0">
                <a:solidFill>
                  <a:srgbClr val="FFFFFF"/>
                </a:solidFill>
                <a:latin typeface="微软雅黑"/>
              </a:rPr>
              <a:t>一、认识流感，它和普通感冒不一样</a:t>
            </a:r>
          </a:p>
          <a:p>
            <a:pPr algn="l">
              <a:lnSpc>
                <a:spcPct val="125000"/>
              </a:lnSpc>
            </a:pPr>
            <a:r>
              <a:rPr sz="2000" b="0">
                <a:solidFill>
                  <a:srgbClr val="FFFFFF"/>
                </a:solidFill>
                <a:latin typeface="微软雅黑"/>
              </a:rPr>
              <a:t>二、疫苗接种，时间、人群与预约方式</a:t>
            </a:r>
          </a:p>
          <a:p>
            <a:pPr algn="l">
              <a:lnSpc>
                <a:spcPct val="125000"/>
              </a:lnSpc>
            </a:pPr>
            <a:r>
              <a:rPr sz="2000" b="0">
                <a:solidFill>
                  <a:srgbClr val="FFFFFF"/>
                </a:solidFill>
                <a:latin typeface="微软雅黑"/>
              </a:rPr>
              <a:t>三、日常防护，洗手、口罩与通风</a:t>
            </a:r>
          </a:p>
          <a:p>
            <a:pPr algn="l">
              <a:lnSpc>
                <a:spcPct val="125000"/>
              </a:lnSpc>
            </a:pPr>
            <a:r>
              <a:rPr sz="2000" b="0">
                <a:solidFill>
                  <a:srgbClr val="FFFFFF"/>
                </a:solidFill>
                <a:latin typeface="微软雅黑"/>
              </a:rPr>
              <a:t>四、出现症状之后，家庭与学校怎么办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2A4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8813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3200" b="1">
                <a:solidFill>
                  <a:srgbClr val="F2C94C"/>
                </a:solidFill>
                <a:latin typeface="微软雅黑"/>
              </a:rPr>
              <a:t>流感与普通感冒的区别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1234440"/>
            <a:ext cx="2011680" cy="28575"/>
          </a:xfrm>
          <a:prstGeom prst="rect">
            <a:avLst/>
          </a:prstGeom>
          <a:solidFill>
            <a:srgbClr val="F2C9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600200"/>
            <a:ext cx="1078992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2000" b="0">
                <a:solidFill>
                  <a:srgbClr val="FFFFFF"/>
                </a:solidFill>
                <a:latin typeface="微软雅黑"/>
              </a:rPr>
              <a:t>流感由流感病毒引起，起病急，常见突发高热达39至40摄氏度，伴明显头痛、肌肉酸痛和乏力，传染性强。</a:t>
            </a:r>
          </a:p>
          <a:p>
            <a:pPr algn="l">
              <a:lnSpc>
                <a:spcPct val="125000"/>
              </a:lnSpc>
            </a:pPr>
            <a:r>
              <a:rPr sz="2000" b="0">
                <a:solidFill>
                  <a:srgbClr val="FFFFFF"/>
                </a:solidFill>
                <a:latin typeface="微软雅黑"/>
              </a:rPr>
              <a:t>普通感冒多由鼻病毒等引起，以鼻塞、流涕、咽痛为主，发热少见或为低热，全身症状轻。</a:t>
            </a:r>
          </a:p>
          <a:p>
            <a:pPr algn="l">
              <a:lnSpc>
                <a:spcPct val="125000"/>
              </a:lnSpc>
            </a:pPr>
            <a:r>
              <a:rPr sz="2000" b="0">
                <a:solidFill>
                  <a:srgbClr val="FFFFFF"/>
                </a:solidFill>
                <a:latin typeface="微软雅黑"/>
              </a:rPr>
              <a:t>流感可引发肺炎等并发症，老年人和慢性病患者风险更高，判断不清时应及时就医，不要按普通感冒硬扛。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2A4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8813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3200" b="1">
                <a:solidFill>
                  <a:srgbClr val="F2C94C"/>
                </a:solidFill>
                <a:latin typeface="微软雅黑"/>
              </a:rPr>
              <a:t>流感的传播途径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1234440"/>
            <a:ext cx="2011680" cy="28575"/>
          </a:xfrm>
          <a:prstGeom prst="rect">
            <a:avLst/>
          </a:prstGeom>
          <a:solidFill>
            <a:srgbClr val="F2C9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600200"/>
            <a:ext cx="1078992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2000" b="0">
                <a:solidFill>
                  <a:srgbClr val="FFFFFF"/>
                </a:solidFill>
                <a:latin typeface="微软雅黑"/>
              </a:rPr>
              <a:t>流感病毒主要经飞沫传播，患者咳嗽、打喷嚏、说话时喷出的飞沫被近距离人群吸入。</a:t>
            </a:r>
          </a:p>
          <a:p>
            <a:pPr algn="l">
              <a:lnSpc>
                <a:spcPct val="125000"/>
              </a:lnSpc>
            </a:pPr>
            <a:r>
              <a:rPr sz="2000" b="0">
                <a:solidFill>
                  <a:srgbClr val="FFFFFF"/>
                </a:solidFill>
                <a:latin typeface="微软雅黑"/>
              </a:rPr>
              <a:t>接触被病毒污染的物体表面后再触摸口鼻眼，也可造成传播。</a:t>
            </a:r>
          </a:p>
          <a:p>
            <a:pPr algn="l">
              <a:lnSpc>
                <a:spcPct val="125000"/>
              </a:lnSpc>
            </a:pPr>
            <a:r>
              <a:rPr sz="2000" b="0">
                <a:solidFill>
                  <a:srgbClr val="FFFFFF"/>
                </a:solidFill>
                <a:latin typeface="微软雅黑"/>
              </a:rPr>
              <a:t>人群密集、通风不良的室内场所是传播的高发环境。</a:t>
            </a:r>
          </a:p>
        </p:txBody>
      </p:sp>
      <p:sp>
        <p:nvSpPr>
          <p:cNvPr id="5" name="Rectangle 4"/>
          <p:cNvSpPr/>
          <p:nvPr/>
        </p:nvSpPr>
        <p:spPr>
          <a:xfrm>
            <a:off x="7863840" y="4206240"/>
            <a:ext cx="3657600" cy="2194560"/>
          </a:xfrm>
          <a:prstGeom prst="rect">
            <a:avLst/>
          </a:prstGeom>
          <a:solidFill>
            <a:srgbClr val="143D66"/>
          </a:solidFill>
          <a:ln>
            <a:solidFill>
              <a:srgbClr val="F2C9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>
                <a:solidFill>
                  <a:srgbClr val="FFFFFF"/>
                </a:solidFill>
                <a:latin typeface="微软雅黑"/>
              </a:rPr>
              <a:t>图片占位</a:t>
            </a:r>
          </a:p>
          <a:p>
            <a:pPr algn="ctr"/>
            <a:r>
              <a:rPr sz="1400">
                <a:solidFill>
                  <a:srgbClr val="FFFFFF"/>
                </a:solidFill>
                <a:latin typeface="微软雅黑"/>
              </a:rPr>
              <a:t>练习「压缩图片」前请在此插入一张本机照片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2A4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8813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3200" b="1">
                <a:solidFill>
                  <a:srgbClr val="F2C94C"/>
                </a:solidFill>
                <a:latin typeface="微软雅黑"/>
              </a:rPr>
              <a:t>高发时段与重点人群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1234440"/>
            <a:ext cx="2011680" cy="28575"/>
          </a:xfrm>
          <a:prstGeom prst="rect">
            <a:avLst/>
          </a:prstGeom>
          <a:solidFill>
            <a:srgbClr val="F2C9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600200"/>
            <a:ext cx="1078992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2000" b="0">
                <a:solidFill>
                  <a:srgbClr val="FFFFFF"/>
                </a:solidFill>
                <a:latin typeface="微软雅黑"/>
              </a:rPr>
              <a:t>北方地区流感高发期一般为每年11月至次年3月，学校、托幼机构和养老机构易出现聚集性疫情。</a:t>
            </a:r>
          </a:p>
          <a:p>
            <a:pPr algn="l">
              <a:lnSpc>
                <a:spcPct val="125000"/>
              </a:lnSpc>
            </a:pPr>
            <a:r>
              <a:rPr sz="2000" b="0">
                <a:solidFill>
                  <a:srgbClr val="FFFFFF"/>
                </a:solidFill>
                <a:latin typeface="微软雅黑"/>
              </a:rPr>
              <a:t>重点人群包括60岁及以上老年人、慢性基础疾病患者、孕妇、6月龄至5岁儿童、医务人员，以及上述人群的家庭成员和看护人员。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2A4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8813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3200" b="1">
                <a:solidFill>
                  <a:srgbClr val="F2C94C"/>
                </a:solidFill>
                <a:latin typeface="微软雅黑"/>
              </a:rPr>
              <a:t>疫苗接种时间与优先人群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1234440"/>
            <a:ext cx="2011680" cy="28575"/>
          </a:xfrm>
          <a:prstGeom prst="rect">
            <a:avLst/>
          </a:prstGeom>
          <a:solidFill>
            <a:srgbClr val="F2C9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600200"/>
            <a:ext cx="1078992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2400" b="0">
                <a:solidFill>
                  <a:srgbClr val="FFFFFF"/>
                </a:solidFill>
                <a:latin typeface="微软雅黑"/>
              </a:rPr>
              <a:t>每年九月至十一月完成接种，六月龄及以上、无接种禁忌的人群均可接种，六十岁及以上老年人、慢性基础疾病患者、孕妇、六月龄至五岁儿童和医务人员建议优先安排。</a:t>
            </a:r>
          </a:p>
          <a:p>
            <a:pPr algn="l">
              <a:lnSpc>
                <a:spcPct val="125000"/>
              </a:lnSpc>
            </a:pPr>
            <a:r>
              <a:rPr sz="2400" b="0">
                <a:solidFill>
                  <a:srgbClr val="FFFFFF"/>
                </a:solidFill>
                <a:latin typeface="微软雅黑"/>
              </a:rPr>
              <a:t>接种后约两至四周产生足够抗体，流感高发期到来之前完成接种保护效果最好。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2A4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8813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3200" b="1">
                <a:solidFill>
                  <a:srgbClr val="F2C94C"/>
                </a:solidFill>
                <a:latin typeface="微软雅黑"/>
              </a:rPr>
              <a:t>接种地点与预约方式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1234440"/>
            <a:ext cx="2011680" cy="28575"/>
          </a:xfrm>
          <a:prstGeom prst="rect">
            <a:avLst/>
          </a:prstGeom>
          <a:solidFill>
            <a:srgbClr val="F2C9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600200"/>
            <a:ext cx="1078992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2000" b="0">
                <a:solidFill>
                  <a:srgbClr val="FFFFFF"/>
                </a:solidFill>
                <a:latin typeface="微软雅黑"/>
              </a:rPr>
              <a:t>全区12家社区卫生服务中心均设流感疫苗接种门诊，工作日全天开放，周六上午加开半天。</a:t>
            </a:r>
          </a:p>
          <a:p>
            <a:pPr algn="l">
              <a:lnSpc>
                <a:spcPct val="125000"/>
              </a:lnSpc>
            </a:pPr>
            <a:r>
              <a:rPr sz="2000" b="0">
                <a:solidFill>
                  <a:srgbClr val="FFFFFF"/>
                </a:solidFill>
                <a:latin typeface="微软雅黑"/>
              </a:rPr>
              <a:t>线上预约请访问预约平台：https://yuyue.example.gov.cn</a:t>
            </a:r>
          </a:p>
          <a:p>
            <a:pPr algn="l">
              <a:lnSpc>
                <a:spcPct val="125000"/>
              </a:lnSpc>
            </a:pPr>
            <a:r>
              <a:rPr sz="2000" b="0">
                <a:solidFill>
                  <a:srgbClr val="FFFFFF"/>
                </a:solidFill>
                <a:latin typeface="微软雅黑"/>
              </a:rPr>
              <a:t>也可拨打各社区卫生服务中心电话现场登记，60岁及以上老年人可由家庭医生代为预约。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2A4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8813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3200" b="1">
                <a:solidFill>
                  <a:srgbClr val="F2C94C"/>
                </a:solidFill>
                <a:latin typeface="微软雅黑"/>
              </a:rPr>
              <a:t>上年度辖区接种人群构成</a:t>
            </a:r>
          </a:p>
        </p:txBody>
      </p:sp>
      <p:graphicFrame>
        <p:nvGraphicFramePr>
          <p:cNvPr id="3" name="Chart 2"/>
          <p:cNvGraphicFramePr>
            <a:graphicFrameLocks noGrp="1"/>
          </p:cNvGraphicFramePr>
          <p:nvPr/>
        </p:nvGraphicFramePr>
        <p:xfrm>
          <a:off x="2926080" y="1371600"/>
          <a:ext cx="6400800" cy="50292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2A4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8813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3200" b="1">
                <a:solidFill>
                  <a:srgbClr val="F2C94C"/>
                </a:solidFill>
                <a:latin typeface="微软雅黑"/>
              </a:rPr>
              <a:t>洗手七步法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1234440"/>
            <a:ext cx="2011680" cy="28575"/>
          </a:xfrm>
          <a:prstGeom prst="rect">
            <a:avLst/>
          </a:prstGeom>
          <a:solidFill>
            <a:srgbClr val="F2C9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600200"/>
            <a:ext cx="1078992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2000" b="0">
                <a:solidFill>
                  <a:srgbClr val="FFFFFF"/>
                </a:solidFill>
                <a:latin typeface="微软雅黑"/>
              </a:rPr>
              <a:t>内、外、夹、弓、大、立、腕，每一步搓洗不少于五秒，全程不少于二十秒。</a:t>
            </a:r>
          </a:p>
          <a:p>
            <a:pPr algn="l">
              <a:lnSpc>
                <a:spcPct val="125000"/>
              </a:lnSpc>
            </a:pPr>
            <a:r>
              <a:rPr sz="2000" b="0">
                <a:solidFill>
                  <a:srgbClr val="FFFFFF"/>
                </a:solidFill>
                <a:latin typeface="微软雅黑"/>
              </a:rPr>
              <a:t>外出回家、饭前便后、接触公共物品后都应按七步法洗手。</a:t>
            </a:r>
          </a:p>
        </p:txBody>
      </p:sp>
      <p:sp>
        <p:nvSpPr>
          <p:cNvPr id="5" name="Rectangle 4"/>
          <p:cNvSpPr/>
          <p:nvPr/>
        </p:nvSpPr>
        <p:spPr>
          <a:xfrm>
            <a:off x="3383280" y="3566160"/>
            <a:ext cx="5486400" cy="2743200"/>
          </a:xfrm>
          <a:prstGeom prst="rect">
            <a:avLst/>
          </a:prstGeom>
          <a:solidFill>
            <a:srgbClr val="143D66"/>
          </a:solidFill>
          <a:ln>
            <a:solidFill>
              <a:srgbClr val="F2C9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600">
                <a:solidFill>
                  <a:srgbClr val="FFFFFF"/>
                </a:solidFill>
                <a:latin typeface="微软雅黑"/>
              </a:rPr>
              <a:t>视频占位</a:t>
            </a:r>
          </a:p>
          <a:p>
            <a:pPr algn="ctr"/>
            <a:r>
              <a:rPr sz="1600">
                <a:solidFill>
                  <a:srgbClr val="FFFFFF"/>
                </a:solidFill>
                <a:latin typeface="微软雅黑"/>
              </a:rPr>
              <a:t>练习PDF静帧检查前，请在此插入一段本机短视频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