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000" b="1">
                <a:solidFill>
                  <a:srgbClr val="7A2E3B"/>
                </a:solidFill>
                <a:latin typeface="微软雅黑"/>
              </a:defRPr>
            </a:pPr>
            <a:r>
              <a:t>二〇二六年度阅读推广计划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市公共图书馆　策划部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2B2B2B"/>
                </a:solidFill>
                <a:latin typeface="微软雅黑"/>
              </a:defRPr>
            </a:pPr>
            <a:r>
              <a:t>读者反馈机制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等线"/>
              </a:defRPr>
            </a:pPr>
            <a:r>
              <a:t>每场活动结束后发放纸质问卷，同时开放线上评价入口，汇总结果于次月五号前提交策划部。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371600"/>
            <a:ext cx="6400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latin typeface="等线"/>
              </a:defRPr>
            </a:pPr>
            <a:r>
              <a:t>三月　春季读书月启动仪式</a:t>
            </a:r>
            <a:br/>
            <a:r>
              <a:t>四月　名家讲座第一场</a:t>
            </a:r>
            <a:br/>
            <a:r>
              <a:t>五月　亲子共读工作坊</a:t>
            </a:r>
            <a:br/>
            <a:r>
              <a:t>六月　流动书车首站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 b="1">
                <a:solidFill>
                  <a:srgbClr val="2B2B2B"/>
                </a:solidFill>
                <a:latin typeface="微软雅黑"/>
              </a:defRPr>
            </a:pPr>
            <a:r>
              <a:t>附录　参考资料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600">
                <a:latin typeface="等线"/>
              </a:defRPr>
            </a:pPr>
            <a:r>
              <a:t>二〇二五年度阅读推广总结报告</a:t>
            </a:r>
          </a:p>
          <a:p>
            <a:pPr>
              <a:defRPr sz="1600">
                <a:latin typeface="等线"/>
              </a:defRPr>
            </a:pPr>
            <a:r>
              <a:t>本市全民阅读指数白皮书</a:t>
            </a:r>
          </a:p>
          <a:p>
            <a:pPr>
              <a:defRPr sz="1600">
                <a:latin typeface="等线"/>
              </a:defRPr>
            </a:pPr>
            <a:r>
              <a:t>周边城市阅读活动调研纪要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2B2B2B"/>
                </a:solidFill>
                <a:latin typeface="黑体"/>
              </a:defRPr>
            </a:pPr>
            <a:r>
              <a:t>年度推广目标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latin typeface="宋体"/>
              </a:defRPr>
            </a:pPr>
            <a:r>
              <a:t>全年举办主题阅读活动不少于二十四场</a:t>
            </a:r>
          </a:p>
          <a:p>
            <a:pPr>
              <a:defRPr sz="2000">
                <a:latin typeface="宋体"/>
              </a:defRPr>
            </a:pPr>
            <a:r>
              <a:t>新增注册读者人数达到八千人</a:t>
            </a:r>
          </a:p>
          <a:p>
            <a:pPr>
              <a:defRPr sz="2000">
                <a:latin typeface="宋体"/>
              </a:defRPr>
            </a:pPr>
            <a:r>
              <a:t>少儿阅读覆盖率提升至百分之六十五</a:t>
            </a:r>
          </a:p>
          <a:p>
            <a:pPr>
              <a:defRPr sz="2000">
                <a:latin typeface="宋体"/>
              </a:defRPr>
            </a:pPr>
            <a:r>
              <a:t>数字资源访问量突破一百二十万次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2B2B2B"/>
                </a:solidFill>
                <a:latin typeface="微软雅黑"/>
              </a:defRPr>
            </a:pPr>
            <a:r>
              <a:t>季度活动安排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等线"/>
              </a:defRPr>
            </a:pPr>
            <a:r>
              <a:t>第一季度　春季读书月</a:t>
            </a:r>
          </a:p>
          <a:p>
            <a:pPr lvl="1">
              <a:defRPr sz="1800">
                <a:latin typeface="等线"/>
              </a:defRPr>
            </a:pPr>
            <a:r>
              <a:t>名家讲座四场</a:t>
            </a:r>
          </a:p>
          <a:p>
            <a:pPr lvl="1">
              <a:defRPr sz="1800">
                <a:latin typeface="等线"/>
              </a:defRPr>
            </a:pPr>
            <a:r>
              <a:t>亲子共读工作坊</a:t>
            </a:r>
          </a:p>
          <a:p>
            <a:pPr>
              <a:defRPr sz="1800">
                <a:latin typeface="等线"/>
              </a:defRPr>
            </a:pPr>
            <a:r>
              <a:t>第二季度　暑期阅读营</a:t>
            </a:r>
          </a:p>
          <a:p>
            <a:pPr lvl="1">
              <a:defRPr sz="1800">
                <a:latin typeface="等线"/>
              </a:defRPr>
            </a:pPr>
            <a:r>
              <a:t>流动书车进社区</a:t>
            </a:r>
          </a:p>
          <a:p>
            <a:pPr lvl="1">
              <a:defRPr sz="1800">
                <a:latin typeface="等线"/>
              </a:defRPr>
            </a:pPr>
            <a:r>
              <a:t>青少年写作比赛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2B2B2B"/>
                </a:solidFill>
                <a:latin typeface="微软雅黑"/>
              </a:defRPr>
            </a:pPr>
            <a:r>
              <a:t>重点推荐书目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828800"/>
            <a:ext cx="73152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latin typeface="楷体"/>
              </a:defRPr>
            </a:pPr>
            <a:r>
              <a:t>《城市与书》　作者：林知远</a:t>
            </a:r>
            <a:br/>
            <a:r>
              <a:t>《深夜书房》　作者：陈晚秋</a:t>
            </a:r>
            <a:br/>
            <a:r>
              <a:t>《少年与经典》　作者：周明川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2B2B2B"/>
                </a:solidFill>
                <a:latin typeface="微软雅黑"/>
              </a:defRPr>
            </a:pPr>
            <a:r>
              <a:t>合作单位名单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defRPr sz="1800">
                <a:latin typeface="等线"/>
              </a:defRPr>
            </a:pPr>
            <a:r>
              <a:t>市教育科学研究院</a:t>
            </a:r>
          </a:p>
          <a:p>
            <a:pPr>
              <a:lnSpc>
                <a:spcPct val="100000"/>
              </a:lnSpc>
              <a:defRPr sz="1800">
                <a:latin typeface="等线"/>
              </a:defRPr>
            </a:pPr>
            <a:r>
              <a:t>市青少年活动中心</a:t>
            </a:r>
          </a:p>
          <a:p>
            <a:pPr>
              <a:lnSpc>
                <a:spcPct val="100000"/>
              </a:lnSpc>
              <a:defRPr sz="1800">
                <a:latin typeface="等线"/>
              </a:defRPr>
            </a:pPr>
            <a:r>
              <a:t>三所城区小学</a:t>
            </a:r>
          </a:p>
          <a:p>
            <a:pPr>
              <a:lnSpc>
                <a:spcPct val="100000"/>
              </a:lnSpc>
              <a:defRPr sz="1800">
                <a:latin typeface="等线"/>
              </a:defRPr>
            </a:pPr>
            <a:r>
              <a:t>两家连锁书店</a:t>
            </a:r>
          </a:p>
          <a:p>
            <a:pPr>
              <a:lnSpc>
                <a:spcPct val="100000"/>
              </a:lnSpc>
              <a:defRPr sz="1800">
                <a:latin typeface="等线"/>
              </a:defRPr>
            </a:pPr>
            <a:r>
              <a:t>本地两家出版社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2B2B2B"/>
                </a:solidFill>
                <a:latin typeface="微软雅黑"/>
              </a:defRPr>
            </a:pPr>
            <a:r>
              <a:t>预算概览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>
              <a:defRPr sz="1800">
                <a:latin typeface="微软雅黑"/>
              </a:defRPr>
            </a:pPr>
            <a:r>
              <a:t>场地租赁　十二万元</a:t>
            </a:r>
          </a:p>
          <a:p>
            <a:pPr>
              <a:defRPr sz="1800">
                <a:latin typeface="微软雅黑"/>
              </a:defRPr>
            </a:pPr>
            <a:r>
              <a:t>讲师酬劳　八万元</a:t>
            </a:r>
          </a:p>
          <a:p>
            <a:pPr>
              <a:defRPr sz="1800">
                <a:latin typeface="微软雅黑"/>
              </a:defRPr>
            </a:pPr>
            <a:r>
              <a:t>宣传物料　五万元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>
              <a:defRPr sz="1800">
                <a:latin typeface="仿宋"/>
              </a:defRPr>
            </a:pPr>
            <a:r>
              <a:t>图书采购　十五万元</a:t>
            </a:r>
          </a:p>
          <a:p>
            <a:pPr>
              <a:defRPr sz="1800">
                <a:latin typeface="仿宋"/>
              </a:defRPr>
            </a:pPr>
            <a:r>
              <a:t>流动书车运维　六万元</a:t>
            </a:r>
          </a:p>
          <a:p>
            <a:pPr>
              <a:defRPr sz="1800">
                <a:latin typeface="仿宋"/>
              </a:defRPr>
            </a:pPr>
            <a:r>
              <a:t>应急储备　四万元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2B2B2B"/>
                </a:solidFill>
                <a:latin typeface="华文琥珀"/>
              </a:defRPr>
            </a:pPr>
            <a:r>
              <a:t>推广口号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4400" b="1" i="1">
                <a:solidFill>
                  <a:srgbClr val="7A2E3B"/>
                </a:solidFill>
              </a:defRPr>
            </a:pPr>
            <a:r>
              <a:t>书香满城　阅享生活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2B2B2B"/>
                </a:solidFill>
                <a:latin typeface="微软雅黑"/>
              </a:defRPr>
            </a:pPr>
            <a:r>
              <a:t>志愿者招募条件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等线"/>
              </a:defRPr>
            </a:pPr>
            <a:r>
              <a:t>年满十八周岁，身体健康</a:t>
            </a:r>
          </a:p>
          <a:p>
            <a:pPr>
              <a:defRPr sz="1800">
                <a:latin typeface="等线"/>
              </a:defRPr>
            </a:pPr>
            <a:r>
              <a:t>热爱阅读，具备基本沟通能力</a:t>
            </a:r>
          </a:p>
          <a:p>
            <a:pPr>
              <a:defRPr sz="1800">
                <a:latin typeface="等线"/>
              </a:defRPr>
            </a:pPr>
            <a:r>
              <a:t>能保证每月至少参与两次活动</a:t>
            </a:r>
          </a:p>
          <a:p>
            <a:pPr>
              <a:defRPr sz="1800">
                <a:latin typeface="等线"/>
              </a:defRPr>
            </a:pPr>
            <a:r>
              <a:t>接受图书馆安排的岗前培训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2B2B2B"/>
                </a:solidFill>
                <a:latin typeface="微软雅黑"/>
              </a:defRPr>
            </a:pPr>
            <a:r>
              <a:t>数字阅读平台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>
                <a:latin typeface="等线"/>
              </a:defRPr>
            </a:pPr>
            <a:r>
              <a:t>市图书馆官方小程序已上线电子书借阅功能。</a:t>
            </a:r>
          </a:p>
          <a:p>
            <a:pPr algn="just">
              <a:defRPr sz="1800">
                <a:latin typeface="等线"/>
              </a:defRPr>
            </a:pPr>
            <a:r>
              <a:t>读者可通过身份证号注册，免费借阅五千种电子图书。</a:t>
            </a:r>
          </a:p>
          <a:p>
            <a:pPr algn="ctr">
              <a:defRPr sz="1800">
                <a:latin typeface="等线"/>
              </a:defRPr>
            </a:pPr>
            <a:r>
              <a:t>每周三晚八点推送新书导读音频。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