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200" b="1">
                <a:solidFill>
                  <a:srgbClr val="ED7D31"/>
                </a:solidFill>
              </a:defRPr>
            </a:pPr>
            <a:r>
              <a:t>博雅培训中心　秋季教材汇编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语文·数学·英语　三门课程合并稿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>
                <a:solidFill>
                  <a:srgbClr val="00328A"/>
                </a:solidFill>
              </a:defRPr>
            </a:pPr>
            <a:r>
              <a:t>空间向量的坐标表示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建立右手坐标系</a:t>
            </a:r>
          </a:p>
          <a:p>
            <a:pPr/>
            <a:r>
              <a:t>写出各顶点坐标</a:t>
            </a:r>
          </a:p>
          <a:p>
            <a:pPr/>
            <a:r>
              <a:t>用坐标计算长度与夹角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>
                <a:solidFill>
                  <a:srgbClr val="00328A"/>
                </a:solidFill>
              </a:defRPr>
            </a:pPr>
            <a:r>
              <a:t>综合练习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求三棱锥外接球半径</a:t>
            </a:r>
          </a:p>
          <a:p>
            <a:pPr/>
            <a:r>
              <a:t>证明线面垂直</a:t>
            </a:r>
          </a:p>
          <a:p>
            <a:pPr/>
            <a:r>
              <a:t>计算二面角大小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70AD47"/>
                </a:solidFill>
              </a:defRPr>
            </a:pPr>
            <a:r>
              <a:t>英语写作进阶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70AD47"/>
                </a:solidFill>
              </a:defRPr>
            </a:pPr>
            <a:r>
              <a:t>英语讲师课件　原「环保」主题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70AD47"/>
                </a:solidFill>
              </a:defRPr>
            </a:pPr>
            <a:r>
              <a:t>Essay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Calibri"/>
              </a:defRPr>
            </a:pPr>
            <a:r>
              <a:t>Introduction with hook</a:t>
            </a:r>
          </a:p>
          <a:p>
            <a:pPr>
              <a:defRPr>
                <a:latin typeface="Calibri"/>
              </a:defRPr>
            </a:pPr>
            <a:r>
              <a:t>Body paragraphs with topic sentences</a:t>
            </a:r>
          </a:p>
          <a:p>
            <a:pPr>
              <a:defRPr>
                <a:latin typeface="Calibri"/>
              </a:defRPr>
            </a:pPr>
            <a:r>
              <a:t>Conclusion that restates the thesis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70AD47"/>
                </a:solidFill>
              </a:defRPr>
            </a:pPr>
            <a:r>
              <a:t>Topic Sentence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Calibri"/>
              </a:defRPr>
            </a:pPr>
            <a:r>
              <a:t>Identify the topic sentence in each paragraph</a:t>
            </a:r>
          </a:p>
          <a:p>
            <a:pPr>
              <a:defRPr>
                <a:latin typeface="Calibri"/>
              </a:defRPr>
            </a:pPr>
            <a:r>
              <a:t>Rewrite weak topic sentences</a:t>
            </a:r>
          </a:p>
          <a:p>
            <a:pPr>
              <a:defRPr>
                <a:latin typeface="Calibri"/>
              </a:defRPr>
            </a:pPr>
            <a:r>
              <a:t>Match supporting details to main ideas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70AD47"/>
                </a:solidFill>
              </a:defRPr>
            </a:pPr>
            <a:r>
              <a:t>Coherence and Transitions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Calibri"/>
              </a:defRPr>
            </a:pPr>
            <a:r>
              <a:t>Use however, therefore, in addition</a:t>
            </a:r>
          </a:p>
          <a:p>
            <a:pPr>
              <a:defRPr>
                <a:latin typeface="Calibri"/>
              </a:defRPr>
            </a:pPr>
            <a:r>
              <a:t>Check logical flow between paragraphs</a:t>
            </a:r>
          </a:p>
          <a:p>
            <a:pPr>
              <a:defRPr>
                <a:latin typeface="Calibri"/>
              </a:defRPr>
            </a:pPr>
            <a:r>
              <a:t>Avoid repeating the same opener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70AD47"/>
                </a:solidFill>
              </a:defRPr>
            </a:pPr>
            <a:r>
              <a:t>Writing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Calibri"/>
              </a:defRPr>
            </a:pPr>
            <a:r>
              <a:t>Write a 120-word opinion paragraph</a:t>
            </a:r>
          </a:p>
          <a:p>
            <a:pPr>
              <a:defRPr>
                <a:latin typeface="Calibri"/>
              </a:defRPr>
            </a:pPr>
            <a:r>
              <a:t>Include one counterargument</a:t>
            </a:r>
          </a:p>
          <a:p>
            <a:pPr>
              <a:defRPr>
                <a:latin typeface="Calibri"/>
              </a:defRPr>
            </a:pPr>
            <a:r>
              <a:t>Submit before next 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00B0B2"/>
                </a:solidFill>
              </a:defRPr>
            </a:pPr>
            <a:r>
              <a:t>文言文精读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00B0B2"/>
                </a:solidFill>
              </a:defRPr>
            </a:pPr>
            <a:r>
              <a:t>语文讲师课件　原「离子」主题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B0B2"/>
                </a:solidFill>
              </a:defRPr>
            </a:pPr>
            <a:r>
              <a:t>《出师表》精读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微软雅黑"/>
              </a:defRPr>
            </a:pPr>
            <a:r>
              <a:t>篇目：诸葛亮《出师表》</a:t>
            </a:r>
          </a:p>
          <a:p>
            <a:pPr>
              <a:defRPr>
                <a:latin typeface="微软雅黑"/>
              </a:defRPr>
            </a:pPr>
            <a:r>
              <a:t>课时：第二单元第三课</a:t>
            </a:r>
          </a:p>
          <a:p>
            <a:pPr>
              <a:defRPr>
                <a:latin typeface="微软雅黑"/>
              </a:defRPr>
            </a:pPr>
            <a:r>
              <a:t>重点：实词、虚词、句式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B0B2"/>
                </a:solidFill>
              </a:defRPr>
            </a:pPr>
            <a:r>
              <a:t>出师表原文节选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微软雅黑"/>
              </a:defRPr>
            </a:pPr>
            <a:r>
              <a:t>先帝创业未半而中道崩殂，今天下三分，益州疲弊，此诚危急存亡之秋也。</a:t>
            </a:r>
          </a:p>
          <a:p>
            <a:pPr>
              <a:defRPr>
                <a:latin typeface="微软雅黑"/>
              </a:defRPr>
            </a:pPr>
            <a:r>
              <a:t>然侍卫之臣不懈于内，忠志之士忘身于外者，盖追先帝之殊遇，欲报之于陛下也。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B0B2"/>
                </a:solidFill>
                <a:latin typeface="微软雅黑"/>
              </a:defRPr>
            </a:pPr>
            <a:r>
              <a:t>词义对照（待换版式）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r>
              <a:t>躬耕于南阳：亲自在南阳耕种</a:t>
            </a:r>
          </a:p>
          <a:p>
            <a:r>
              <a:t>不求闻达于诸侯：不谋求在诸侯间出名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r>
              <a:t>躬耕：亲自耕种</a:t>
            </a:r>
          </a:p>
          <a:p>
            <a:r>
              <a:t>闻达：出名，显达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B0B2"/>
                </a:solidFill>
              </a:defRPr>
            </a:pPr>
            <a:r>
              <a:t>课堂练习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latin typeface="微软雅黑"/>
              </a:defRPr>
            </a:pPr>
            <a:r>
              <a:t>标红句中古今异义词</a:t>
            </a:r>
          </a:p>
          <a:p>
            <a:pPr>
              <a:defRPr>
                <a:latin typeface="微软雅黑"/>
              </a:defRPr>
            </a:pPr>
            <a:r>
              <a:t>翻译划线句子</a:t>
            </a:r>
          </a:p>
          <a:p>
            <a:pPr>
              <a:defRPr>
                <a:latin typeface="微软雅黑"/>
              </a:defRPr>
            </a:pPr>
            <a:r>
              <a:t>归纳诸葛亮三条建议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ED7D31"/>
                </a:solidFill>
              </a:defRPr>
            </a:pPr>
            <a:r>
              <a:t>立体几何专题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ED7D31"/>
                </a:solidFill>
              </a:defRPr>
            </a:pPr>
            <a:r>
              <a:t>数学讲师课件　原「面型」主题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ED7D31"/>
                </a:solidFill>
              </a:defRPr>
            </a:pPr>
            <a:r>
              <a:t>三棱锥的体积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底面积乘以高再除以三</a:t>
            </a:r>
          </a:p>
          <a:p>
            <a:pPr/>
            <a:r>
              <a:t>同底同高的三棱锥体积相等</a:t>
            </a:r>
          </a:p>
          <a:p>
            <a:pPr/>
            <a:r>
              <a:t>例题：已知底面边长求体积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>
                <a:solidFill>
                  <a:srgbClr val="00328A"/>
                </a:solidFill>
              </a:defRPr>
            </a:pPr>
            <a:r>
              <a:t>截面作图步骤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确定截面与棱的交点</a:t>
            </a:r>
          </a:p>
          <a:p>
            <a:pPr/>
            <a:r>
              <a:t>连接交点得到截面多边形</a:t>
            </a:r>
          </a:p>
          <a:p>
            <a:pPr/>
            <a:r>
              <a:t>检验截面是否满足已知条件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